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09" r:id="rId2"/>
    <p:sldId id="293" r:id="rId3"/>
    <p:sldId id="311" r:id="rId4"/>
    <p:sldId id="285" r:id="rId5"/>
    <p:sldId id="306" r:id="rId6"/>
    <p:sldId id="341" r:id="rId7"/>
    <p:sldId id="318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40" r:id="rId16"/>
    <p:sldId id="319" r:id="rId17"/>
    <p:sldId id="296" r:id="rId18"/>
    <p:sldId id="328" r:id="rId19"/>
    <p:sldId id="33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11365-FC4A-4DAD-A2B9-524E8C078993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297FB0-F73C-4293-A195-9C0C983DDA6B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A1DDBE-6821-4FF8-A7F7-3E32622381AD}" type="slidenum">
              <a:rPr lang="en-US"/>
              <a:pPr/>
              <a:t>2</a:t>
            </a:fld>
            <a:endParaRPr lang="en-US"/>
          </a:p>
        </p:txBody>
      </p:sp>
      <p:sp>
        <p:nvSpPr>
          <p:cNvPr id="616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6125" cy="3417888"/>
          </a:xfrm>
          <a:ln/>
        </p:spPr>
      </p:sp>
      <p:sp>
        <p:nvSpPr>
          <p:cNvPr id="616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783" y="4342393"/>
            <a:ext cx="5030435" cy="411588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A1DDBE-6821-4FF8-A7F7-3E32622381AD}" type="slidenum">
              <a:rPr lang="en-US"/>
              <a:pPr/>
              <a:t>3</a:t>
            </a:fld>
            <a:endParaRPr lang="en-US"/>
          </a:p>
        </p:txBody>
      </p:sp>
      <p:sp>
        <p:nvSpPr>
          <p:cNvPr id="616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6125" cy="3417888"/>
          </a:xfrm>
          <a:ln/>
        </p:spPr>
      </p:sp>
      <p:sp>
        <p:nvSpPr>
          <p:cNvPr id="616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783" y="4342393"/>
            <a:ext cx="5030435" cy="411588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A1DDBE-6821-4FF8-A7F7-3E32622381AD}" type="slidenum">
              <a:rPr lang="en-US"/>
              <a:pPr/>
              <a:t>6</a:t>
            </a:fld>
            <a:endParaRPr lang="en-US"/>
          </a:p>
        </p:txBody>
      </p:sp>
      <p:sp>
        <p:nvSpPr>
          <p:cNvPr id="616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6125" cy="3417888"/>
          </a:xfrm>
          <a:ln/>
        </p:spPr>
      </p:sp>
      <p:sp>
        <p:nvSpPr>
          <p:cNvPr id="616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783" y="4342393"/>
            <a:ext cx="5030435" cy="411588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A1DDBE-6821-4FF8-A7F7-3E32622381AD}" type="slidenum">
              <a:rPr lang="en-US"/>
              <a:pPr/>
              <a:t>7</a:t>
            </a:fld>
            <a:endParaRPr lang="en-US"/>
          </a:p>
        </p:txBody>
      </p:sp>
      <p:sp>
        <p:nvSpPr>
          <p:cNvPr id="616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6125" cy="3417888"/>
          </a:xfrm>
          <a:ln/>
        </p:spPr>
      </p:sp>
      <p:sp>
        <p:nvSpPr>
          <p:cNvPr id="616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783" y="4342393"/>
            <a:ext cx="5030435" cy="411588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297FB0-F73C-4293-A195-9C0C983DDA6B}" type="slidenum">
              <a:rPr lang="en-IN" smtClean="0"/>
              <a:pPr/>
              <a:t>12</a:t>
            </a:fld>
            <a:endParaRPr lang="en-I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A1DDBE-6821-4FF8-A7F7-3E32622381AD}" type="slidenum">
              <a:rPr lang="en-US"/>
              <a:pPr/>
              <a:t>17</a:t>
            </a:fld>
            <a:endParaRPr lang="en-US"/>
          </a:p>
        </p:txBody>
      </p:sp>
      <p:sp>
        <p:nvSpPr>
          <p:cNvPr id="616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6125" cy="3417888"/>
          </a:xfrm>
          <a:ln/>
        </p:spPr>
      </p:sp>
      <p:sp>
        <p:nvSpPr>
          <p:cNvPr id="616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783" y="4342393"/>
            <a:ext cx="5030435" cy="411588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A1DDBE-6821-4FF8-A7F7-3E32622381AD}" type="slidenum">
              <a:rPr lang="en-US"/>
              <a:pPr/>
              <a:t>18</a:t>
            </a:fld>
            <a:endParaRPr lang="en-US"/>
          </a:p>
        </p:txBody>
      </p:sp>
      <p:sp>
        <p:nvSpPr>
          <p:cNvPr id="616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6125" cy="3417888"/>
          </a:xfrm>
          <a:ln/>
        </p:spPr>
      </p:sp>
      <p:sp>
        <p:nvSpPr>
          <p:cNvPr id="616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783" y="4342393"/>
            <a:ext cx="5030435" cy="411588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4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325F4-FEE2-4069-9E99-487C6990440C}" type="datetimeFigureOut">
              <a:rPr lang="en-US" smtClean="0"/>
              <a:pPr/>
              <a:t>6/6/2013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73F4A-07EE-465A-B01F-8B07B361DE70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hyperlink" Target="http://www.employmentbankwb.gov.in/" TargetMode="External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915400" cy="6400800"/>
          </a:xfrm>
        </p:spPr>
        <p:txBody>
          <a:bodyPr/>
          <a:lstStyle/>
          <a:p>
            <a:endParaRPr lang="en-US" sz="2800" dirty="0"/>
          </a:p>
        </p:txBody>
      </p:sp>
      <p:pic>
        <p:nvPicPr>
          <p:cNvPr id="2050" name="Picture 2" descr="C:\Documents and Settings\computer section\Desktop\picture of Emp Bank\00.jpg"/>
          <p:cNvPicPr>
            <a:picLocks noChangeAspect="1" noChangeArrowheads="1"/>
          </p:cNvPicPr>
          <p:nvPr/>
        </p:nvPicPr>
        <p:blipFill>
          <a:blip r:embed="rId2"/>
          <a:srcRect l="25661" t="17842" r="9406" b="14746"/>
          <a:stretch>
            <a:fillRect/>
          </a:stretch>
        </p:blipFill>
        <p:spPr bwMode="auto">
          <a:xfrm>
            <a:off x="6400800" y="0"/>
            <a:ext cx="2590800" cy="2667000"/>
          </a:xfrm>
          <a:prstGeom prst="rect">
            <a:avLst/>
          </a:prstGeom>
          <a:noFill/>
        </p:spPr>
      </p:pic>
      <p:pic>
        <p:nvPicPr>
          <p:cNvPr id="2051" name="Picture 3" descr="C:\Documents and Settings\computer section\Desktop\picture of Emp Bank\trai.jpg"/>
          <p:cNvPicPr>
            <a:picLocks noChangeAspect="1" noChangeArrowheads="1"/>
          </p:cNvPicPr>
          <p:nvPr/>
        </p:nvPicPr>
        <p:blipFill>
          <a:blip r:embed="rId3"/>
          <a:srcRect l="15833" t="15000" r="15000"/>
          <a:stretch>
            <a:fillRect/>
          </a:stretch>
        </p:blipFill>
        <p:spPr bwMode="auto">
          <a:xfrm>
            <a:off x="6400800" y="1600200"/>
            <a:ext cx="2590800" cy="1981200"/>
          </a:xfrm>
          <a:prstGeom prst="rect">
            <a:avLst/>
          </a:prstGeom>
          <a:noFill/>
        </p:spPr>
      </p:pic>
      <p:pic>
        <p:nvPicPr>
          <p:cNvPr id="2053" name="Picture 5" descr="C:\Documents and Settings\computer section\Desktop\picture of Emp Bank\6.jpg"/>
          <p:cNvPicPr>
            <a:picLocks noChangeAspect="1" noChangeArrowheads="1"/>
          </p:cNvPicPr>
          <p:nvPr/>
        </p:nvPicPr>
        <p:blipFill>
          <a:blip r:embed="rId4"/>
          <a:srcRect l="9722" t="2083" r="16667" b="12500"/>
          <a:stretch>
            <a:fillRect/>
          </a:stretch>
        </p:blipFill>
        <p:spPr bwMode="auto">
          <a:xfrm>
            <a:off x="6400800" y="2743200"/>
            <a:ext cx="2590800" cy="1600200"/>
          </a:xfrm>
          <a:prstGeom prst="rect">
            <a:avLst/>
          </a:prstGeom>
          <a:noFill/>
        </p:spPr>
      </p:pic>
      <p:pic>
        <p:nvPicPr>
          <p:cNvPr id="2054" name="Picture 6" descr="C:\Documents and Settings\computer section\Desktop\Picture Enp Bank\OT of Maniktala ESI Hospital.JPG"/>
          <p:cNvPicPr>
            <a:picLocks noChangeAspect="1" noChangeArrowheads="1"/>
          </p:cNvPicPr>
          <p:nvPr/>
        </p:nvPicPr>
        <p:blipFill>
          <a:blip r:embed="rId5" cstate="print"/>
          <a:srcRect l="26040" t="23970" r="23359" b="27497"/>
          <a:stretch>
            <a:fillRect/>
          </a:stretch>
        </p:blipFill>
        <p:spPr bwMode="auto">
          <a:xfrm>
            <a:off x="6400800" y="4114800"/>
            <a:ext cx="2590800" cy="1295400"/>
          </a:xfrm>
          <a:prstGeom prst="rect">
            <a:avLst/>
          </a:prstGeom>
          <a:noFill/>
        </p:spPr>
      </p:pic>
      <p:pic>
        <p:nvPicPr>
          <p:cNvPr id="2055" name="Picture 7" descr="C:\Documents and Settings\computer section\Desktop\Picture Enp Bank\10.jpg"/>
          <p:cNvPicPr>
            <a:picLocks noChangeAspect="1" noChangeArrowheads="1"/>
          </p:cNvPicPr>
          <p:nvPr/>
        </p:nvPicPr>
        <p:blipFill>
          <a:blip r:embed="rId6"/>
          <a:srcRect l="8419" t="-2083" r="18283" b="20834"/>
          <a:stretch>
            <a:fillRect/>
          </a:stretch>
        </p:blipFill>
        <p:spPr bwMode="auto">
          <a:xfrm>
            <a:off x="6400800" y="5257800"/>
            <a:ext cx="2590800" cy="1600200"/>
          </a:xfrm>
          <a:prstGeom prst="rect">
            <a:avLst/>
          </a:prstGeom>
          <a:noFill/>
        </p:spPr>
      </p:pic>
      <p:pic>
        <p:nvPicPr>
          <p:cNvPr id="11" name="Picture 2" descr="EmploymentBank_Home"/>
          <p:cNvPicPr>
            <a:picLocks noChangeAspect="1" noChangeArrowheads="1"/>
          </p:cNvPicPr>
          <p:nvPr/>
        </p:nvPicPr>
        <p:blipFill>
          <a:blip r:embed="rId7"/>
          <a:srcRect l="6058" r="6101" b="80984"/>
          <a:stretch>
            <a:fillRect/>
          </a:stretch>
        </p:blipFill>
        <p:spPr bwMode="auto">
          <a:xfrm>
            <a:off x="0" y="0"/>
            <a:ext cx="6357950" cy="1357298"/>
          </a:xfrm>
          <a:prstGeom prst="rect">
            <a:avLst/>
          </a:prstGeom>
          <a:noFill/>
        </p:spPr>
      </p:pic>
      <p:pic>
        <p:nvPicPr>
          <p:cNvPr id="12" name="Picture 1" descr="untitledpart 1"/>
          <p:cNvPicPr>
            <a:picLocks noChangeAspect="1" noChangeArrowheads="1"/>
          </p:cNvPicPr>
          <p:nvPr/>
        </p:nvPicPr>
        <p:blipFill>
          <a:blip r:embed="rId8"/>
          <a:srcRect l="19231" t="17094" r="63416" b="4145"/>
          <a:stretch>
            <a:fillRect/>
          </a:stretch>
        </p:blipFill>
        <p:spPr bwMode="auto">
          <a:xfrm>
            <a:off x="0" y="1357298"/>
            <a:ext cx="2071670" cy="5500702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 rot="20978490">
            <a:off x="2100404" y="2303898"/>
            <a:ext cx="4454325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/>
              </a:rPr>
              <a:t>Welcome to</a:t>
            </a:r>
            <a:br>
              <a:rPr lang="en-US" sz="40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/>
              </a:rPr>
            </a:br>
            <a:r>
              <a:rPr lang="en-US" sz="36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/>
              </a:rPr>
              <a:t> </a:t>
            </a:r>
            <a:r>
              <a:rPr lang="en-US" sz="44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/>
              </a:rPr>
              <a:t>Employment Bank</a:t>
            </a:r>
            <a:br>
              <a:rPr lang="en-US" sz="44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/>
              </a:rPr>
            </a:br>
            <a:r>
              <a:rPr lang="en-US" sz="3200" dirty="0" smtClean="0">
                <a:solidFill>
                  <a:srgbClr val="C00000"/>
                </a:solidFill>
              </a:rPr>
              <a:t>-</a:t>
            </a:r>
            <a:r>
              <a:rPr lang="en-US" sz="3200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the State owned job portal</a:t>
            </a:r>
            <a:endParaRPr lang="en-US" sz="3600" b="1" cap="all" spc="0" dirty="0">
              <a:ln>
                <a:solidFill>
                  <a:srgbClr val="C00000"/>
                </a:solidFill>
              </a:ln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>
          <a:xfrm>
            <a:off x="377825" y="214291"/>
            <a:ext cx="7918450" cy="727098"/>
          </a:xfrm>
          <a:noFill/>
          <a:ln/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  </a:t>
            </a:r>
            <a:endParaRPr lang="en-US" sz="2800" b="1" dirty="0">
              <a:solidFill>
                <a:srgbClr val="3333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615429" name="Picture 5" descr="BD15156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928670"/>
            <a:ext cx="7905750" cy="214313"/>
          </a:xfrm>
          <a:prstGeom prst="rect">
            <a:avLst/>
          </a:prstGeom>
          <a:noFill/>
        </p:spPr>
      </p:pic>
      <p:sp>
        <p:nvSpPr>
          <p:cNvPr id="7" name="Oval Callout 42"/>
          <p:cNvSpPr>
            <a:spLocks noChangeArrowheads="1"/>
          </p:cNvSpPr>
          <p:nvPr/>
        </p:nvSpPr>
        <p:spPr bwMode="auto">
          <a:xfrm>
            <a:off x="990600" y="228600"/>
            <a:ext cx="7010400" cy="762000"/>
          </a:xfrm>
          <a:prstGeom prst="wedgeEllipseCallout">
            <a:avLst>
              <a:gd name="adj1" fmla="val -4426"/>
              <a:gd name="adj2" fmla="val 110074"/>
            </a:avLst>
          </a:prstGeom>
          <a:solidFill>
            <a:schemeClr val="tx1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8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Bookman Old Style" pitchFamily="18" charset="0"/>
              </a:rPr>
              <a:t>THE CONCEPT</a:t>
            </a:r>
            <a:endParaRPr kumimoji="0" lang="en-US" sz="2000" b="1" i="0" u="none" strike="noStrike" cap="none" normalizeH="0" baseline="0" dirty="0" smtClean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  <a:cs typeface="Arial" pitchFamily="34" charset="0"/>
            </a:endParaRPr>
          </a:p>
        </p:txBody>
      </p:sp>
      <p:sp>
        <p:nvSpPr>
          <p:cNvPr id="8" name="Rounded Rectangle 22"/>
          <p:cNvSpPr>
            <a:spLocks noChangeArrowheads="1"/>
          </p:cNvSpPr>
          <p:nvPr/>
        </p:nvSpPr>
        <p:spPr bwMode="auto">
          <a:xfrm>
            <a:off x="1071538" y="1643050"/>
            <a:ext cx="7920062" cy="4643470"/>
          </a:xfrm>
          <a:prstGeom prst="roundRect">
            <a:avLst>
              <a:gd name="adj" fmla="val 4212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 w="12700" algn="ctr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      A State owned interface where the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      following parties will be able to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      interact online :</a:t>
            </a:r>
          </a:p>
          <a:p>
            <a:endParaRPr lang="en-US" sz="1200" b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C00000"/>
                </a:solidFill>
              </a:rPr>
              <a:t>  </a:t>
            </a:r>
            <a:r>
              <a:rPr lang="en-US" sz="2800" b="1" dirty="0" smtClean="0">
                <a:solidFill>
                  <a:srgbClr val="0070C0"/>
                </a:solidFill>
              </a:rPr>
              <a:t>Job-seekers </a:t>
            </a:r>
          </a:p>
          <a:p>
            <a:pPr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C00000"/>
                </a:solidFill>
              </a:rPr>
              <a:t>  Employers &amp; Placement Agencies</a:t>
            </a:r>
          </a:p>
          <a:p>
            <a:pPr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C00000"/>
                </a:solidFill>
              </a:rPr>
              <a:t>  </a:t>
            </a:r>
            <a:r>
              <a:rPr lang="en-US" sz="2800" b="1" dirty="0" smtClean="0">
                <a:solidFill>
                  <a:srgbClr val="0070C0"/>
                </a:solidFill>
              </a:rPr>
              <a:t>Education &amp; Training providing</a:t>
            </a:r>
          </a:p>
          <a:p>
            <a:r>
              <a:rPr lang="en-US" sz="2800" b="1" dirty="0" smtClean="0">
                <a:solidFill>
                  <a:srgbClr val="0070C0"/>
                </a:solidFill>
              </a:rPr>
              <a:t>      Institutions</a:t>
            </a:r>
          </a:p>
          <a:p>
            <a:pPr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C00000"/>
                </a:solidFill>
              </a:rPr>
              <a:t>   Service providing &amp; Service-seeking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      individuals</a:t>
            </a:r>
            <a:endParaRPr lang="en-US" sz="2800" dirty="0" smtClean="0">
              <a:solidFill>
                <a:srgbClr val="C00000"/>
              </a:solidFill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ea typeface="Arial" pitchFamily="34" charset="0"/>
              <a:cs typeface="Vrinda" charset="0"/>
            </a:endParaRPr>
          </a:p>
        </p:txBody>
      </p:sp>
      <p:sp>
        <p:nvSpPr>
          <p:cNvPr id="9" name="Chevron 43"/>
          <p:cNvSpPr>
            <a:spLocks noChangeArrowheads="1"/>
          </p:cNvSpPr>
          <p:nvPr/>
        </p:nvSpPr>
        <p:spPr bwMode="auto">
          <a:xfrm>
            <a:off x="214282" y="3714752"/>
            <a:ext cx="571504" cy="500066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>
          <a:xfrm>
            <a:off x="377825" y="214291"/>
            <a:ext cx="7918450" cy="727098"/>
          </a:xfrm>
          <a:noFill/>
          <a:ln/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  </a:t>
            </a:r>
            <a:endParaRPr lang="en-US" sz="2800" b="1" dirty="0">
              <a:solidFill>
                <a:srgbClr val="3333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615429" name="Picture 5" descr="BD15156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928670"/>
            <a:ext cx="7905750" cy="214313"/>
          </a:xfrm>
          <a:prstGeom prst="rect">
            <a:avLst/>
          </a:prstGeom>
          <a:noFill/>
        </p:spPr>
      </p:pic>
      <p:sp>
        <p:nvSpPr>
          <p:cNvPr id="7" name="Oval Callout 42"/>
          <p:cNvSpPr>
            <a:spLocks noChangeArrowheads="1"/>
          </p:cNvSpPr>
          <p:nvPr/>
        </p:nvSpPr>
        <p:spPr bwMode="auto">
          <a:xfrm>
            <a:off x="990600" y="228600"/>
            <a:ext cx="7010400" cy="762000"/>
          </a:xfrm>
          <a:prstGeom prst="wedgeEllipseCallout">
            <a:avLst>
              <a:gd name="adj1" fmla="val -7916"/>
              <a:gd name="adj2" fmla="val 116834"/>
            </a:avLst>
          </a:prstGeom>
          <a:solidFill>
            <a:schemeClr val="tx1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800" b="1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Bookman Old Style" pitchFamily="18" charset="0"/>
              </a:rPr>
              <a:t>SERVICE RECIPIENTS</a:t>
            </a:r>
            <a:endParaRPr kumimoji="0" lang="en-US" sz="2000" b="1" i="0" u="none" strike="noStrike" cap="none" normalizeH="0" baseline="0" dirty="0" smtClean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  <a:cs typeface="Arial" pitchFamily="34" charset="0"/>
            </a:endParaRPr>
          </a:p>
        </p:txBody>
      </p:sp>
      <p:sp>
        <p:nvSpPr>
          <p:cNvPr id="8" name="Rounded Rectangle 22"/>
          <p:cNvSpPr>
            <a:spLocks noChangeArrowheads="1"/>
          </p:cNvSpPr>
          <p:nvPr/>
        </p:nvSpPr>
        <p:spPr bwMode="auto">
          <a:xfrm>
            <a:off x="1071538" y="1643050"/>
            <a:ext cx="7920062" cy="4643470"/>
          </a:xfrm>
          <a:prstGeom prst="roundRect">
            <a:avLst>
              <a:gd name="adj" fmla="val 42122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12700" algn="ctr">
            <a:solidFill>
              <a:schemeClr val="tx1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1"/>
            <a:endParaRPr lang="en-US" sz="2800" b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2800" b="1" dirty="0" smtClean="0">
                <a:solidFill>
                  <a:srgbClr val="C00000"/>
                </a:solidFill>
              </a:rPr>
              <a:t> The Job-seekers</a:t>
            </a:r>
          </a:p>
          <a:p>
            <a:endParaRPr lang="en-US" b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The Employers &amp; Placement Agencies</a:t>
            </a:r>
          </a:p>
          <a:p>
            <a:endParaRPr lang="en-US" sz="1400" b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2800" b="1" dirty="0" smtClean="0">
                <a:solidFill>
                  <a:srgbClr val="C00000"/>
                </a:solidFill>
              </a:rPr>
              <a:t> The Education &amp; Training Providers</a:t>
            </a:r>
          </a:p>
          <a:p>
            <a:pPr>
              <a:buFont typeface="Wingdings" pitchFamily="2" charset="2"/>
              <a:buChar char="q"/>
            </a:pPr>
            <a:endParaRPr lang="en-US" b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The Individuals ( both service – seekers &amp;</a:t>
            </a:r>
          </a:p>
          <a:p>
            <a:r>
              <a:rPr lang="en-US" sz="2800" b="1" dirty="0" smtClean="0">
                <a:solidFill>
                  <a:srgbClr val="0070C0"/>
                </a:solidFill>
              </a:rPr>
              <a:t>     service – providers)</a:t>
            </a:r>
          </a:p>
          <a:p>
            <a:endParaRPr lang="en-US" sz="1200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2800" b="1" dirty="0" smtClean="0">
                <a:solidFill>
                  <a:srgbClr val="C00000"/>
                </a:solidFill>
              </a:rPr>
              <a:t> General Viewers for information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9" name="Chevron 43"/>
          <p:cNvSpPr>
            <a:spLocks noChangeArrowheads="1"/>
          </p:cNvSpPr>
          <p:nvPr/>
        </p:nvSpPr>
        <p:spPr bwMode="auto">
          <a:xfrm>
            <a:off x="214282" y="3714752"/>
            <a:ext cx="571504" cy="500066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>
          <a:xfrm>
            <a:off x="785786" y="2000240"/>
            <a:ext cx="7696200" cy="4071966"/>
          </a:xfrm>
          <a:ln w="38100" cmpd="dbl">
            <a:solidFill>
              <a:srgbClr val="0033CC"/>
            </a:solidFill>
          </a:ln>
        </p:spPr>
        <p:txBody>
          <a:bodyPr/>
          <a:lstStyle/>
          <a:p>
            <a:pPr>
              <a:buFont typeface="Wingdings 2" pitchFamily="18" charset="2"/>
              <a:buNone/>
            </a:pPr>
            <a:endParaRPr lang="en-US" dirty="0" smtClean="0"/>
          </a:p>
        </p:txBody>
      </p:sp>
      <p:sp>
        <p:nvSpPr>
          <p:cNvPr id="13316" name="AutoShape 5"/>
          <p:cNvSpPr>
            <a:spLocks noChangeArrowheads="1"/>
          </p:cNvSpPr>
          <p:nvPr/>
        </p:nvSpPr>
        <p:spPr bwMode="auto">
          <a:xfrm>
            <a:off x="2071670" y="2285992"/>
            <a:ext cx="4800600" cy="3500462"/>
          </a:xfrm>
          <a:prstGeom prst="can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17" name="Oval 6"/>
          <p:cNvSpPr>
            <a:spLocks noChangeArrowheads="1"/>
          </p:cNvSpPr>
          <p:nvPr/>
        </p:nvSpPr>
        <p:spPr bwMode="auto">
          <a:xfrm>
            <a:off x="2857488" y="3929066"/>
            <a:ext cx="1571636" cy="1643074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b="1" dirty="0"/>
              <a:t>Employment </a:t>
            </a:r>
          </a:p>
          <a:p>
            <a:pPr algn="ctr"/>
            <a:r>
              <a:rPr lang="en-US" sz="1600" b="1" dirty="0"/>
              <a:t>Exchanges </a:t>
            </a:r>
          </a:p>
          <a:p>
            <a:pPr algn="ctr"/>
            <a:r>
              <a:rPr lang="en-US" sz="1600" b="1" dirty="0"/>
              <a:t>database</a:t>
            </a:r>
          </a:p>
        </p:txBody>
      </p:sp>
      <p:sp>
        <p:nvSpPr>
          <p:cNvPr id="13319" name="Oval 8"/>
          <p:cNvSpPr>
            <a:spLocks noChangeArrowheads="1"/>
          </p:cNvSpPr>
          <p:nvPr/>
        </p:nvSpPr>
        <p:spPr bwMode="auto">
          <a:xfrm>
            <a:off x="3428992" y="2214554"/>
            <a:ext cx="2000264" cy="2000264"/>
          </a:xfrm>
          <a:prstGeom prst="ellipse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b="1" dirty="0"/>
              <a:t>Data </a:t>
            </a:r>
            <a:r>
              <a:rPr lang="en-US" sz="1600" b="1" dirty="0" smtClean="0"/>
              <a:t>uploaded </a:t>
            </a:r>
            <a:endParaRPr lang="en-US" sz="1600" b="1" dirty="0"/>
          </a:p>
          <a:p>
            <a:pPr algn="ctr"/>
            <a:r>
              <a:rPr lang="en-US" sz="1600" b="1" dirty="0"/>
              <a:t>from various</a:t>
            </a:r>
          </a:p>
          <a:p>
            <a:pPr algn="ctr"/>
            <a:r>
              <a:rPr lang="en-US" sz="1600" b="1" dirty="0"/>
              <a:t> Education  and </a:t>
            </a:r>
          </a:p>
          <a:p>
            <a:pPr algn="ctr"/>
            <a:r>
              <a:rPr lang="en-US" sz="1600" b="1" dirty="0"/>
              <a:t>Training</a:t>
            </a:r>
          </a:p>
          <a:p>
            <a:pPr algn="ctr"/>
            <a:r>
              <a:rPr lang="en-US" sz="1600" b="1" dirty="0"/>
              <a:t> Providing </a:t>
            </a:r>
          </a:p>
          <a:p>
            <a:pPr algn="ctr"/>
            <a:r>
              <a:rPr lang="en-US" sz="1600" b="1" dirty="0"/>
              <a:t>Institutions</a:t>
            </a:r>
          </a:p>
        </p:txBody>
      </p:sp>
      <p:sp>
        <p:nvSpPr>
          <p:cNvPr id="13320" name="Text Box 12"/>
          <p:cNvSpPr txBox="1">
            <a:spLocks noChangeArrowheads="1"/>
          </p:cNvSpPr>
          <p:nvPr/>
        </p:nvSpPr>
        <p:spPr bwMode="auto">
          <a:xfrm>
            <a:off x="5181600" y="3500438"/>
            <a:ext cx="146210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/>
              <a:t>        </a:t>
            </a:r>
          </a:p>
          <a:p>
            <a:r>
              <a:rPr lang="en-US" sz="1600" b="1" dirty="0"/>
              <a:t>       posting</a:t>
            </a:r>
          </a:p>
          <a:p>
            <a:r>
              <a:rPr lang="en-US" sz="1600" b="1" dirty="0"/>
              <a:t> of resume by</a:t>
            </a:r>
          </a:p>
          <a:p>
            <a:r>
              <a:rPr lang="en-US" sz="1600" b="1" dirty="0"/>
              <a:t>    individual</a:t>
            </a:r>
          </a:p>
          <a:p>
            <a:r>
              <a:rPr lang="en-US" sz="1600" b="1" dirty="0"/>
              <a:t>  job-seeker</a:t>
            </a:r>
          </a:p>
        </p:txBody>
      </p:sp>
      <p:sp>
        <p:nvSpPr>
          <p:cNvPr id="13318" name="Oval 7"/>
          <p:cNvSpPr>
            <a:spLocks noChangeArrowheads="1"/>
          </p:cNvSpPr>
          <p:nvPr/>
        </p:nvSpPr>
        <p:spPr bwMode="auto">
          <a:xfrm>
            <a:off x="4572000" y="3714752"/>
            <a:ext cx="2028824" cy="1857387"/>
          </a:xfrm>
          <a:prstGeom prst="ellipse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sz="1600" b="1" dirty="0" smtClean="0"/>
              <a:t>        Direct </a:t>
            </a:r>
          </a:p>
          <a:p>
            <a:r>
              <a:rPr lang="en-US" sz="1600" b="1" dirty="0" smtClean="0"/>
              <a:t>       posting</a:t>
            </a:r>
          </a:p>
          <a:p>
            <a:r>
              <a:rPr lang="en-US" sz="1600" b="1" dirty="0" smtClean="0"/>
              <a:t> of resume by</a:t>
            </a:r>
          </a:p>
          <a:p>
            <a:r>
              <a:rPr lang="en-US" sz="1600" b="1" dirty="0" smtClean="0"/>
              <a:t>    individual</a:t>
            </a:r>
          </a:p>
          <a:p>
            <a:r>
              <a:rPr lang="en-US" sz="1600" b="1" dirty="0" smtClean="0"/>
              <a:t>   job-seekers</a:t>
            </a:r>
            <a:endParaRPr lang="en-US" sz="1600" b="1" dirty="0"/>
          </a:p>
        </p:txBody>
      </p:sp>
      <p:sp>
        <p:nvSpPr>
          <p:cNvPr id="11" name="Oval Callout 42"/>
          <p:cNvSpPr>
            <a:spLocks noChangeArrowheads="1"/>
          </p:cNvSpPr>
          <p:nvPr/>
        </p:nvSpPr>
        <p:spPr bwMode="auto">
          <a:xfrm>
            <a:off x="990600" y="142852"/>
            <a:ext cx="7010400" cy="847748"/>
          </a:xfrm>
          <a:prstGeom prst="wedgeEllipseCallout">
            <a:avLst>
              <a:gd name="adj1" fmla="val -18939"/>
              <a:gd name="adj2" fmla="val 155498"/>
            </a:avLst>
          </a:prstGeom>
          <a:solidFill>
            <a:schemeClr val="accent2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  <a:cs typeface="Arial" pitchFamily="34" charset="0"/>
              </a:rPr>
              <a:t>SPECIALITY OF EMPLOYMENT BANK</a:t>
            </a:r>
          </a:p>
        </p:txBody>
      </p:sp>
      <p:sp>
        <p:nvSpPr>
          <p:cNvPr id="10" name="Oval Callout 42"/>
          <p:cNvSpPr>
            <a:spLocks noChangeArrowheads="1"/>
          </p:cNvSpPr>
          <p:nvPr/>
        </p:nvSpPr>
        <p:spPr bwMode="auto">
          <a:xfrm>
            <a:off x="1143000" y="285728"/>
            <a:ext cx="7010400" cy="857272"/>
          </a:xfrm>
          <a:prstGeom prst="wedgeEllipseCallout">
            <a:avLst>
              <a:gd name="adj1" fmla="val -17837"/>
              <a:gd name="adj2" fmla="val 133547"/>
            </a:avLst>
          </a:prstGeom>
          <a:solidFill>
            <a:schemeClr val="tx1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FORMATION OF JOB_SEEKERS’ DATABASE</a:t>
            </a:r>
            <a:endParaRPr kumimoji="0" lang="en-US" sz="1600" b="1" i="0" u="none" strike="noStrike" cap="none" normalizeH="0" baseline="0" dirty="0" smtClean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Callout 42"/>
          <p:cNvSpPr>
            <a:spLocks noChangeArrowheads="1"/>
          </p:cNvSpPr>
          <p:nvPr/>
        </p:nvSpPr>
        <p:spPr bwMode="auto">
          <a:xfrm>
            <a:off x="990600" y="142852"/>
            <a:ext cx="7010400" cy="847748"/>
          </a:xfrm>
          <a:prstGeom prst="wedgeEllipseCallout">
            <a:avLst>
              <a:gd name="adj1" fmla="val -18939"/>
              <a:gd name="adj2" fmla="val 155498"/>
            </a:avLst>
          </a:prstGeom>
          <a:solidFill>
            <a:srgbClr val="0000FF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  <a:cs typeface="Arial" pitchFamily="34" charset="0"/>
              </a:rPr>
              <a:t>SPECIALITY OF EMPLOYMENT BANK</a:t>
            </a:r>
          </a:p>
        </p:txBody>
      </p:sp>
      <p:sp>
        <p:nvSpPr>
          <p:cNvPr id="1027" name="Oval Callout 42"/>
          <p:cNvSpPr>
            <a:spLocks noChangeArrowheads="1"/>
          </p:cNvSpPr>
          <p:nvPr/>
        </p:nvSpPr>
        <p:spPr bwMode="auto">
          <a:xfrm>
            <a:off x="1142976" y="214290"/>
            <a:ext cx="7010400" cy="785818"/>
          </a:xfrm>
          <a:prstGeom prst="wedgeEllipseCallout">
            <a:avLst>
              <a:gd name="adj1" fmla="val -18204"/>
              <a:gd name="adj2" fmla="val 105004"/>
            </a:avLst>
          </a:prstGeom>
          <a:solidFill>
            <a:schemeClr val="tx1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  <a:cs typeface="Arial" pitchFamily="34" charset="0"/>
              </a:rPr>
              <a:t>SPECIALITY OF EMPLOYMENT BANK</a:t>
            </a:r>
          </a:p>
        </p:txBody>
      </p:sp>
      <p:sp>
        <p:nvSpPr>
          <p:cNvPr id="1028" name="Chevron 43"/>
          <p:cNvSpPr>
            <a:spLocks noChangeArrowheads="1"/>
          </p:cNvSpPr>
          <p:nvPr/>
        </p:nvSpPr>
        <p:spPr bwMode="auto">
          <a:xfrm>
            <a:off x="304800" y="2362200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9" name="Chevron 43"/>
          <p:cNvSpPr>
            <a:spLocks noChangeArrowheads="1"/>
          </p:cNvSpPr>
          <p:nvPr/>
        </p:nvSpPr>
        <p:spPr bwMode="auto">
          <a:xfrm>
            <a:off x="304800" y="3048000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2" name="Rounded Rectangle 22"/>
          <p:cNvSpPr>
            <a:spLocks noChangeArrowheads="1"/>
          </p:cNvSpPr>
          <p:nvPr/>
        </p:nvSpPr>
        <p:spPr bwMode="auto">
          <a:xfrm>
            <a:off x="838200" y="2214554"/>
            <a:ext cx="7696200" cy="500066"/>
          </a:xfrm>
          <a:prstGeom prst="roundRect">
            <a:avLst>
              <a:gd name="adj" fmla="val 42122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rgbClr val="4F81BD"/>
            </a:solidFill>
            <a:round/>
            <a:headEnd/>
            <a:tailEnd/>
          </a:ln>
          <a:effectLst>
            <a:outerShdw dist="28398" dir="3806097" algn="ctr" rotWithShape="0">
              <a:srgbClr val="243F60"/>
            </a:outerShdw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mbria" pitchFamily="18" charset="0"/>
              <a:ea typeface="Arial" pitchFamily="34" charset="0"/>
              <a:cs typeface="Vrinda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Berlin Sans FB Demi" pitchFamily="34" charset="0"/>
                <a:ea typeface="Arial" pitchFamily="34" charset="0"/>
                <a:cs typeface="Vrinda" charset="0"/>
              </a:rPr>
              <a:t>Job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effectLst/>
                <a:latin typeface="Berlin Sans FB Demi" pitchFamily="34" charset="0"/>
                <a:ea typeface="Arial" pitchFamily="34" charset="0"/>
                <a:cs typeface="Vrinda" charset="0"/>
              </a:rPr>
              <a:t>  Advertisement facility for a long period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3" name="Rounded Rectangle 22"/>
          <p:cNvSpPr>
            <a:spLocks noChangeArrowheads="1"/>
          </p:cNvSpPr>
          <p:nvPr/>
        </p:nvSpPr>
        <p:spPr bwMode="auto">
          <a:xfrm>
            <a:off x="914400" y="2971800"/>
            <a:ext cx="7620000" cy="381000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12700" algn="ctr">
            <a:solidFill>
              <a:srgbClr val="4F81BD"/>
            </a:solidFill>
            <a:round/>
            <a:headEnd/>
            <a:tailEnd/>
          </a:ln>
          <a:effectLst>
            <a:outerShdw dist="28398" dir="3806097" algn="ctr" rotWithShape="0">
              <a:srgbClr val="243F60"/>
            </a:outerShdw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Berlin Sans FB Demi" pitchFamily="34" charset="0"/>
                <a:cs typeface="Arial" pitchFamily="34" charset="0"/>
              </a:rPr>
              <a:t>Selection of employees just on mouse click</a:t>
            </a:r>
          </a:p>
        </p:txBody>
      </p:sp>
      <p:sp>
        <p:nvSpPr>
          <p:cNvPr id="1034" name="Rounded Rectangle 22"/>
          <p:cNvSpPr>
            <a:spLocks noChangeArrowheads="1"/>
          </p:cNvSpPr>
          <p:nvPr/>
        </p:nvSpPr>
        <p:spPr bwMode="auto">
          <a:xfrm>
            <a:off x="914400" y="3505200"/>
            <a:ext cx="7543800" cy="45720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rgbClr val="4F81BD"/>
            </a:solidFill>
            <a:round/>
            <a:headEnd/>
            <a:tailEnd/>
          </a:ln>
          <a:effectLst>
            <a:outerShdw dist="28398" dir="3806097" algn="ctr" rotWithShape="0">
              <a:srgbClr val="243F60"/>
            </a:outerShdw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mbria" pitchFamily="18" charset="0"/>
              <a:ea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Berlin Sans FB Demi" pitchFamily="34" charset="0"/>
                <a:ea typeface="Arial" pitchFamily="34" charset="0"/>
                <a:cs typeface="Arial" pitchFamily="34" charset="0"/>
              </a:rPr>
              <a:t>Well devised searching and filtering tools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ounded Rectangle 22"/>
          <p:cNvSpPr>
            <a:spLocks noChangeArrowheads="1"/>
          </p:cNvSpPr>
          <p:nvPr/>
        </p:nvSpPr>
        <p:spPr bwMode="auto">
          <a:xfrm>
            <a:off x="914400" y="4114800"/>
            <a:ext cx="7543800" cy="457200"/>
          </a:xfrm>
          <a:prstGeom prst="roundRect">
            <a:avLst>
              <a:gd name="adj" fmla="val 34192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rgbClr val="4F81BD"/>
            </a:solidFill>
            <a:round/>
            <a:headEnd/>
            <a:tailEnd/>
          </a:ln>
          <a:effectLst>
            <a:outerShdw dist="28398" dir="3806097" algn="ctr" rotWithShape="0">
              <a:srgbClr val="243F60"/>
            </a:outerShdw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1600" b="1" dirty="0" smtClean="0">
                <a:latin typeface="Berlin Sans FB Demi" pitchFamily="34" charset="0"/>
                <a:ea typeface="Arial" pitchFamily="34" charset="0"/>
                <a:cs typeface="Vrinda" charset="0"/>
              </a:rPr>
              <a:t>Checked &amp; verified Job-seekers database</a:t>
            </a:r>
            <a:endParaRPr kumimoji="0" lang="en-US" sz="2000" b="0" i="0" u="none" strike="noStrike" cap="none" normalizeH="0" baseline="0" dirty="0" smtClean="0">
              <a:ln>
                <a:noFill/>
              </a:ln>
              <a:effectLst/>
              <a:latin typeface="Berlin Sans FB Demi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>
            <a:spLocks noChangeArrowheads="1"/>
          </p:cNvSpPr>
          <p:nvPr/>
        </p:nvSpPr>
        <p:spPr bwMode="auto">
          <a:xfrm>
            <a:off x="914400" y="4724400"/>
            <a:ext cx="7543800" cy="609600"/>
          </a:xfrm>
          <a:prstGeom prst="roundRect">
            <a:avLst>
              <a:gd name="adj" fmla="val 34192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rgbClr val="4F81BD"/>
            </a:solidFill>
            <a:round/>
            <a:headEnd/>
            <a:tailEnd/>
          </a:ln>
          <a:effectLst>
            <a:outerShdw dist="28398" dir="3806097" algn="ctr" rotWithShape="0">
              <a:srgbClr val="243F60"/>
            </a:outerShdw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Berlin Sans FB Demi" pitchFamily="34" charset="0"/>
                <a:cs typeface="Arial" pitchFamily="34" charset="0"/>
              </a:rPr>
              <a:t>Facility for sending sms /email to job-seekers for interview / test</a:t>
            </a:r>
          </a:p>
        </p:txBody>
      </p:sp>
      <p:sp>
        <p:nvSpPr>
          <p:cNvPr id="24" name="Chevron 43"/>
          <p:cNvSpPr>
            <a:spLocks noChangeArrowheads="1"/>
          </p:cNvSpPr>
          <p:nvPr/>
        </p:nvSpPr>
        <p:spPr bwMode="auto">
          <a:xfrm>
            <a:off x="304800" y="4267200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Chevron 43"/>
          <p:cNvSpPr>
            <a:spLocks noChangeArrowheads="1"/>
          </p:cNvSpPr>
          <p:nvPr/>
        </p:nvSpPr>
        <p:spPr bwMode="auto">
          <a:xfrm>
            <a:off x="304800" y="3581400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Chevron 43"/>
          <p:cNvSpPr>
            <a:spLocks noChangeArrowheads="1"/>
          </p:cNvSpPr>
          <p:nvPr/>
        </p:nvSpPr>
        <p:spPr bwMode="auto">
          <a:xfrm>
            <a:off x="304800" y="4876800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Rounded Rectangle 22"/>
          <p:cNvSpPr>
            <a:spLocks noChangeArrowheads="1"/>
          </p:cNvSpPr>
          <p:nvPr/>
        </p:nvSpPr>
        <p:spPr bwMode="auto">
          <a:xfrm>
            <a:off x="914400" y="5486400"/>
            <a:ext cx="7543800" cy="381000"/>
          </a:xfrm>
          <a:prstGeom prst="roundRect">
            <a:avLst>
              <a:gd name="adj" fmla="val 34192"/>
            </a:avLst>
          </a:prstGeom>
          <a:blipFill>
            <a:blip r:embed="rId2"/>
            <a:tile tx="0" ty="0" sx="100000" sy="100000" flip="none" algn="tl"/>
          </a:blipFill>
          <a:ln w="12700" algn="ctr">
            <a:solidFill>
              <a:srgbClr val="4F81BD"/>
            </a:solidFill>
            <a:round/>
            <a:headEnd/>
            <a:tailEnd/>
          </a:ln>
          <a:effectLst>
            <a:outerShdw dist="28398" dir="3806097" algn="ctr" rotWithShape="0">
              <a:srgbClr val="243F60"/>
            </a:outerShdw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Berlin Sans FB Demi" pitchFamily="34" charset="0"/>
                <a:ea typeface="Arial" pitchFamily="34" charset="0"/>
                <a:cs typeface="Vrinda" charset="0"/>
              </a:rPr>
              <a:t>‘Availability – checking’ prior to job-posting</a:t>
            </a:r>
            <a:endParaRPr kumimoji="0" lang="en-US" sz="1600" b="0" i="0" u="none" strike="noStrike" cap="none" normalizeH="0" baseline="0" dirty="0" smtClean="0">
              <a:ln>
                <a:noFill/>
              </a:ln>
              <a:effectLst/>
              <a:latin typeface="Berlin Sans FB Demi" pitchFamily="34" charset="0"/>
              <a:cs typeface="Arial" pitchFamily="34" charset="0"/>
            </a:endParaRPr>
          </a:p>
        </p:txBody>
      </p:sp>
      <p:sp>
        <p:nvSpPr>
          <p:cNvPr id="28" name="Chevron 43"/>
          <p:cNvSpPr>
            <a:spLocks noChangeArrowheads="1"/>
          </p:cNvSpPr>
          <p:nvPr/>
        </p:nvSpPr>
        <p:spPr bwMode="auto">
          <a:xfrm>
            <a:off x="304800" y="5562600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Rounded Rectangle 22"/>
          <p:cNvSpPr>
            <a:spLocks noChangeArrowheads="1"/>
          </p:cNvSpPr>
          <p:nvPr/>
        </p:nvSpPr>
        <p:spPr bwMode="auto">
          <a:xfrm>
            <a:off x="914400" y="6096000"/>
            <a:ext cx="7543800" cy="45720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rgbClr val="4F81BD"/>
            </a:solidFill>
            <a:round/>
            <a:headEnd/>
            <a:tailEnd/>
          </a:ln>
          <a:effectLst>
            <a:outerShdw dist="28398" dir="3806097" algn="ctr" rotWithShape="0">
              <a:srgbClr val="243F60"/>
            </a:outerShdw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GB" sz="1600" b="1" dirty="0" smtClean="0">
                <a:latin typeface="Berlin Sans FB" pitchFamily="34" charset="0"/>
              </a:rPr>
              <a:t>Highly rich ‘job-seekers’ data-base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erlin Sans FB" pitchFamily="34" charset="0"/>
              <a:cs typeface="Arial" pitchFamily="34" charset="0"/>
            </a:endParaRPr>
          </a:p>
        </p:txBody>
      </p:sp>
      <p:sp>
        <p:nvSpPr>
          <p:cNvPr id="30" name="Chevron 43"/>
          <p:cNvSpPr>
            <a:spLocks noChangeArrowheads="1"/>
          </p:cNvSpPr>
          <p:nvPr/>
        </p:nvSpPr>
        <p:spPr bwMode="auto">
          <a:xfrm>
            <a:off x="304800" y="6172200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Rounded 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928662" y="1500174"/>
            <a:ext cx="7572428" cy="571504"/>
          </a:xfrm>
          <a:prstGeom prst="roundRect">
            <a:avLst>
              <a:gd name="adj" fmla="val 34192"/>
            </a:avLst>
          </a:prstGeom>
          <a:solidFill>
            <a:schemeClr val="bg1"/>
          </a:solidFill>
          <a:ln w="12700" algn="ctr">
            <a:solidFill>
              <a:srgbClr val="4F81BD"/>
            </a:solidFill>
            <a:round/>
            <a:headEnd/>
            <a:tailEnd/>
          </a:ln>
          <a:effectLst>
            <a:outerShdw dist="28398" dir="3806097" algn="ctr" rotWithShape="0">
              <a:srgbClr val="243F60"/>
            </a:outerShdw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solidFill>
                  <a:srgbClr val="C00000"/>
                </a:solidFill>
                <a:effectLst/>
                <a:cs typeface="Arial" pitchFamily="34" charset="0"/>
              </a:rPr>
              <a:t>All services to all stakeholders</a:t>
            </a:r>
            <a:r>
              <a:rPr kumimoji="0" lang="en-US" sz="2400" b="1" i="0" u="none" strike="noStrike" cap="none" normalizeH="0" dirty="0" smtClean="0">
                <a:solidFill>
                  <a:srgbClr val="C00000"/>
                </a:solidFill>
                <a:effectLst/>
                <a:cs typeface="Arial" pitchFamily="34" charset="0"/>
              </a:rPr>
              <a:t> are provided free of cost</a:t>
            </a:r>
            <a:endParaRPr kumimoji="0" lang="en-US" sz="2000" b="1" i="0" u="none" strike="noStrike" cap="none" normalizeH="0" baseline="0" dirty="0" smtClean="0"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sp>
        <p:nvSpPr>
          <p:cNvPr id="20" name="Chevron 43"/>
          <p:cNvSpPr>
            <a:spLocks noChangeArrowheads="1"/>
          </p:cNvSpPr>
          <p:nvPr/>
        </p:nvSpPr>
        <p:spPr bwMode="auto">
          <a:xfrm>
            <a:off x="357158" y="1643050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2" grpId="0" animBg="1"/>
      <p:bldP spid="1033" grpId="0" animBg="1"/>
      <p:bldP spid="1034" grpId="0" animBg="1"/>
      <p:bldP spid="1035" grpId="0" animBg="1"/>
      <p:bldP spid="23" grpId="0" animBg="1"/>
      <p:bldP spid="27" grpId="0" animBg="1"/>
      <p:bldP spid="29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>
          <a:xfrm>
            <a:off x="377825" y="0"/>
            <a:ext cx="7918450" cy="941389"/>
          </a:xfrm>
          <a:noFill/>
          <a:ln/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solidFill>
                  <a:srgbClr val="0000CC"/>
                </a:solidFill>
              </a:rPr>
              <a:t>      </a:t>
            </a:r>
            <a:r>
              <a:rPr lang="en-GB" sz="2800" b="1" dirty="0" smtClean="0">
                <a:solidFill>
                  <a:srgbClr val="0000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Bookman Old Style" pitchFamily="18" charset="0"/>
              </a:rPr>
              <a:t> </a:t>
            </a:r>
            <a:endParaRPr lang="en-US" sz="2800" b="1" dirty="0">
              <a:solidFill>
                <a:srgbClr val="3333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615429" name="Picture 5" descr="BD15156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7" y="790416"/>
            <a:ext cx="8391555" cy="139859"/>
          </a:xfrm>
          <a:prstGeom prst="rect">
            <a:avLst/>
          </a:prstGeom>
          <a:noFill/>
        </p:spPr>
      </p:pic>
      <p:sp>
        <p:nvSpPr>
          <p:cNvPr id="8" name="Rounded Rectangle 22"/>
          <p:cNvSpPr>
            <a:spLocks noChangeArrowheads="1"/>
          </p:cNvSpPr>
          <p:nvPr/>
        </p:nvSpPr>
        <p:spPr bwMode="auto">
          <a:xfrm>
            <a:off x="285688" y="2928934"/>
            <a:ext cx="8644030" cy="2143140"/>
          </a:xfrm>
          <a:prstGeom prst="roundRect">
            <a:avLst>
              <a:gd name="adj" fmla="val 34192"/>
            </a:avLst>
          </a:prstGeom>
          <a:blipFill>
            <a:blip r:embed="rId4"/>
            <a:tile tx="0" ty="0" sx="100000" sy="100000" flip="none" algn="tl"/>
          </a:blipFill>
          <a:ln w="12700" algn="ctr">
            <a:solidFill>
              <a:schemeClr val="tx1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IN" sz="2800" b="1" dirty="0" smtClean="0">
                <a:solidFill>
                  <a:srgbClr val="C00000"/>
                </a:solidFill>
              </a:rPr>
              <a:t>No Employer / Placement Agency can demand any kind of fee or Service Charge or Training cost from anyone in the list of job-seekers which it obtained from Employment Bank </a:t>
            </a:r>
            <a:endParaRPr lang="en-IN" sz="2800" b="1" dirty="0" smtClean="0">
              <a:solidFill>
                <a:srgbClr val="C00000"/>
              </a:solidFill>
            </a:endParaRPr>
          </a:p>
        </p:txBody>
      </p:sp>
      <p:sp>
        <p:nvSpPr>
          <p:cNvPr id="10" name="Chevron 43"/>
          <p:cNvSpPr>
            <a:spLocks noChangeArrowheads="1"/>
          </p:cNvSpPr>
          <p:nvPr/>
        </p:nvSpPr>
        <p:spPr bwMode="auto">
          <a:xfrm rot="5400000">
            <a:off x="4341654" y="1873396"/>
            <a:ext cx="459221" cy="427158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lowchart: Alternate Process 10"/>
          <p:cNvSpPr/>
          <p:nvPr/>
        </p:nvSpPr>
        <p:spPr>
          <a:xfrm>
            <a:off x="1857356" y="285728"/>
            <a:ext cx="5357850" cy="1071570"/>
          </a:xfrm>
          <a:prstGeom prst="flowChartAlternateProcess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57150">
            <a:solidFill>
              <a:srgbClr val="00206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IMPORTANT TERM FOR PLACEMENT  AGENCIES / EMPLOYERS</a:t>
            </a:r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>
          <a:xfrm>
            <a:off x="377825" y="0"/>
            <a:ext cx="7918450" cy="941389"/>
          </a:xfrm>
          <a:noFill/>
          <a:ln/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solidFill>
                  <a:srgbClr val="0000CC"/>
                </a:solidFill>
              </a:rPr>
              <a:t>      </a:t>
            </a:r>
            <a:r>
              <a:rPr lang="en-GB" sz="2800" b="1" dirty="0" smtClean="0">
                <a:solidFill>
                  <a:srgbClr val="0000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Bookman Old Style" pitchFamily="18" charset="0"/>
              </a:rPr>
              <a:t> </a:t>
            </a:r>
            <a:endParaRPr lang="en-US" sz="2800" b="1" dirty="0">
              <a:solidFill>
                <a:srgbClr val="3333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615429" name="Picture 5" descr="BD15156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7" y="790416"/>
            <a:ext cx="8391555" cy="139859"/>
          </a:xfrm>
          <a:prstGeom prst="rect">
            <a:avLst/>
          </a:prstGeom>
          <a:noFill/>
        </p:spPr>
      </p:pic>
      <p:pic>
        <p:nvPicPr>
          <p:cNvPr id="7" name="Picture 3" descr="56"/>
          <p:cNvPicPr>
            <a:picLocks noChangeAspect="1" noChangeArrowheads="1"/>
          </p:cNvPicPr>
          <p:nvPr/>
        </p:nvPicPr>
        <p:blipFill>
          <a:blip r:embed="rId4"/>
          <a:srcRect l="75433" t="80605"/>
          <a:stretch>
            <a:fillRect/>
          </a:stretch>
        </p:blipFill>
        <p:spPr bwMode="auto">
          <a:xfrm>
            <a:off x="3000364" y="142852"/>
            <a:ext cx="3000396" cy="13573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8" name="Rounded Rectangle 22"/>
          <p:cNvSpPr>
            <a:spLocks noChangeArrowheads="1"/>
          </p:cNvSpPr>
          <p:nvPr/>
        </p:nvSpPr>
        <p:spPr bwMode="auto">
          <a:xfrm>
            <a:off x="142844" y="2143116"/>
            <a:ext cx="8858312" cy="1643074"/>
          </a:xfrm>
          <a:prstGeom prst="roundRect">
            <a:avLst>
              <a:gd name="adj" fmla="val 34192"/>
            </a:avLst>
          </a:prstGeom>
          <a:blipFill>
            <a:blip r:embed="rId5"/>
            <a:tile tx="0" ty="0" sx="100000" sy="100000" flip="none" algn="tl"/>
          </a:blipFill>
          <a:ln w="12700" algn="ctr">
            <a:solidFill>
              <a:schemeClr val="tx1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buFont typeface="Wingdings" pitchFamily="2" charset="2"/>
              <a:buChar char="q"/>
            </a:pPr>
            <a:endParaRPr lang="en-GB" sz="2000" b="1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2000" b="1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2000" b="1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GB" sz="2000" b="1" dirty="0" smtClean="0">
                <a:solidFill>
                  <a:schemeClr val="bg1"/>
                </a:solidFill>
              </a:rPr>
              <a:t>  </a:t>
            </a:r>
            <a:r>
              <a:rPr lang="en-GB" sz="2400" b="1" dirty="0" smtClean="0">
                <a:solidFill>
                  <a:schemeClr val="bg1"/>
                </a:solidFill>
              </a:rPr>
              <a:t> </a:t>
            </a:r>
            <a:r>
              <a:rPr lang="en-GB" sz="2000" b="1" dirty="0" smtClean="0"/>
              <a:t>Online application for enrolment by uploading necessary details.</a:t>
            </a:r>
          </a:p>
          <a:p>
            <a:pPr>
              <a:buFont typeface="Wingdings" pitchFamily="2" charset="2"/>
              <a:buChar char="q"/>
            </a:pPr>
            <a:r>
              <a:rPr lang="en-GB" sz="2000" b="1" dirty="0" smtClean="0"/>
              <a:t> Trade License and Proprietor’s PAN Card for Proprietorship Firm, Incorporation Certificate and Company PAN Card for Company etc</a:t>
            </a:r>
            <a:r>
              <a:rPr lang="en-GB" sz="2000" b="1" dirty="0" smtClean="0"/>
              <a:t>.</a:t>
            </a:r>
          </a:p>
          <a:p>
            <a:r>
              <a:rPr lang="en-GB" sz="2000" b="1" dirty="0" smtClean="0"/>
              <a:t>For </a:t>
            </a:r>
            <a:r>
              <a:rPr lang="en-GB" sz="2000" b="1" dirty="0" smtClean="0"/>
              <a:t>State/ Central/PSU etc upload authorisation of the </a:t>
            </a:r>
            <a:r>
              <a:rPr lang="en-GB" sz="2000" b="1" dirty="0" err="1" smtClean="0"/>
              <a:t>Deptt</a:t>
            </a:r>
            <a:r>
              <a:rPr lang="en-GB" sz="2000" b="1" dirty="0" smtClean="0"/>
              <a:t>/Directorate etc in favour of the Contact persons</a:t>
            </a:r>
            <a:endParaRPr lang="en-GB" sz="2400" b="1" dirty="0" smtClean="0"/>
          </a:p>
          <a:p>
            <a:pPr>
              <a:buFont typeface="Wingdings" pitchFamily="2" charset="2"/>
              <a:buChar char="q"/>
            </a:pPr>
            <a:endParaRPr lang="en-GB" sz="2000" b="1" dirty="0" smtClean="0"/>
          </a:p>
          <a:p>
            <a:pPr>
              <a:buFont typeface="Wingdings" pitchFamily="2" charset="2"/>
              <a:buChar char="q"/>
            </a:pPr>
            <a:endParaRPr lang="en-GB" sz="2000" b="1" dirty="0" smtClean="0">
              <a:solidFill>
                <a:schemeClr val="bg1"/>
              </a:solidFill>
            </a:endParaRPr>
          </a:p>
          <a:p>
            <a:endParaRPr lang="en-IN" sz="2000" b="1" dirty="0" smtClean="0">
              <a:solidFill>
                <a:schemeClr val="bg1"/>
              </a:solidFill>
            </a:endParaRPr>
          </a:p>
        </p:txBody>
      </p:sp>
      <p:sp>
        <p:nvSpPr>
          <p:cNvPr id="9" name="Rounded Rectangle 22"/>
          <p:cNvSpPr>
            <a:spLocks noChangeArrowheads="1"/>
          </p:cNvSpPr>
          <p:nvPr/>
        </p:nvSpPr>
        <p:spPr bwMode="auto">
          <a:xfrm>
            <a:off x="142844" y="3929066"/>
            <a:ext cx="8858312" cy="1143008"/>
          </a:xfrm>
          <a:prstGeom prst="roundRect">
            <a:avLst>
              <a:gd name="adj" fmla="val 42122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buFont typeface="Wingdings" pitchFamily="2" charset="2"/>
              <a:buChar char="q"/>
            </a:pPr>
            <a:endParaRPr lang="en-GB" sz="2000" b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2000" b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GB" sz="2000" b="1" dirty="0" smtClean="0">
                <a:solidFill>
                  <a:srgbClr val="C00000"/>
                </a:solidFill>
              </a:rPr>
              <a:t>A </a:t>
            </a:r>
            <a:r>
              <a:rPr lang="en-GB" sz="2000" b="1" dirty="0" smtClean="0">
                <a:solidFill>
                  <a:srgbClr val="C00000"/>
                </a:solidFill>
              </a:rPr>
              <a:t>‘temporary enrolment number’ will be generated</a:t>
            </a:r>
          </a:p>
          <a:p>
            <a:pPr>
              <a:buFont typeface="Wingdings" pitchFamily="2" charset="2"/>
              <a:buChar char="q"/>
            </a:pPr>
            <a:r>
              <a:rPr lang="en-GB" sz="2000" b="1" dirty="0" smtClean="0">
                <a:solidFill>
                  <a:srgbClr val="C00000"/>
                </a:solidFill>
              </a:rPr>
              <a:t>User ID and password </a:t>
            </a:r>
            <a:r>
              <a:rPr lang="en-GB" sz="2000" b="1" dirty="0" smtClean="0">
                <a:solidFill>
                  <a:srgbClr val="C00000"/>
                </a:solidFill>
              </a:rPr>
              <a:t>will be generated </a:t>
            </a:r>
            <a:r>
              <a:rPr lang="en-GB" sz="2000" b="1" dirty="0" smtClean="0">
                <a:solidFill>
                  <a:srgbClr val="C00000"/>
                </a:solidFill>
              </a:rPr>
              <a:t>and sent  through e-mail </a:t>
            </a:r>
            <a:r>
              <a:rPr lang="en-GB" sz="2000" b="1" u="sng" dirty="0" smtClean="0">
                <a:solidFill>
                  <a:schemeClr val="accent3">
                    <a:lumMod val="50000"/>
                  </a:schemeClr>
                </a:solidFill>
              </a:rPr>
              <a:t>after online-verification</a:t>
            </a:r>
            <a:r>
              <a:rPr lang="en-GB" sz="2000" b="1" dirty="0" smtClean="0">
                <a:solidFill>
                  <a:srgbClr val="C00000"/>
                </a:solidFill>
              </a:rPr>
              <a:t> by the Directorate of Employment</a:t>
            </a:r>
            <a:endParaRPr lang="en-GB" sz="2400" b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2000" b="1" dirty="0" smtClean="0"/>
          </a:p>
          <a:p>
            <a:r>
              <a:rPr lang="en-GB" sz="2000" b="1" dirty="0" smtClean="0"/>
              <a:t>  </a:t>
            </a:r>
          </a:p>
        </p:txBody>
      </p:sp>
      <p:sp>
        <p:nvSpPr>
          <p:cNvPr id="10" name="Chevron 43"/>
          <p:cNvSpPr>
            <a:spLocks noChangeArrowheads="1"/>
          </p:cNvSpPr>
          <p:nvPr/>
        </p:nvSpPr>
        <p:spPr bwMode="auto">
          <a:xfrm rot="5400000">
            <a:off x="4341654" y="1587644"/>
            <a:ext cx="459221" cy="427158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lowchart: Alternate Process 10"/>
          <p:cNvSpPr/>
          <p:nvPr/>
        </p:nvSpPr>
        <p:spPr>
          <a:xfrm>
            <a:off x="3143240" y="285728"/>
            <a:ext cx="2714644" cy="1071570"/>
          </a:xfrm>
          <a:prstGeom prst="flowChartAlternateProcess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New Enrolment of Employers</a:t>
            </a:r>
          </a:p>
          <a:p>
            <a:pPr algn="ctr"/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4" name="Rounded Rectangle 22"/>
          <p:cNvSpPr>
            <a:spLocks noChangeArrowheads="1"/>
          </p:cNvSpPr>
          <p:nvPr/>
        </p:nvSpPr>
        <p:spPr bwMode="auto">
          <a:xfrm>
            <a:off x="142844" y="5286388"/>
            <a:ext cx="8858312" cy="428628"/>
          </a:xfrm>
          <a:prstGeom prst="roundRect">
            <a:avLst>
              <a:gd name="adj" fmla="val 34192"/>
            </a:avLst>
          </a:prstGeom>
          <a:blipFill>
            <a:blip r:embed="rId5"/>
            <a:tile tx="0" ty="0" sx="100000" sy="100000" flip="none" algn="tl"/>
          </a:blipFill>
          <a:ln w="12700" algn="ctr">
            <a:solidFill>
              <a:srgbClr val="0000FF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buFont typeface="Wingdings" pitchFamily="2" charset="2"/>
              <a:buChar char="q"/>
            </a:pPr>
            <a:endParaRPr lang="en-GB" sz="2000" b="1" dirty="0" smtClean="0">
              <a:solidFill>
                <a:schemeClr val="bg1"/>
              </a:solidFill>
            </a:endParaRPr>
          </a:p>
          <a:p>
            <a:pPr lvl="3">
              <a:buFont typeface="Wingdings" pitchFamily="2" charset="2"/>
              <a:buChar char="q"/>
            </a:pPr>
            <a:endParaRPr lang="en-GB" sz="2000" b="1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b="1" dirty="0" smtClean="0"/>
          </a:p>
          <a:p>
            <a:pPr>
              <a:buFont typeface="Wingdings" pitchFamily="2" charset="2"/>
              <a:buChar char="q"/>
            </a:pPr>
            <a:r>
              <a:rPr lang="en-GB" b="1" dirty="0" smtClean="0"/>
              <a:t>Post </a:t>
            </a:r>
            <a:r>
              <a:rPr lang="en-GB" b="1" dirty="0" smtClean="0"/>
              <a:t>enrolment </a:t>
            </a:r>
            <a:r>
              <a:rPr lang="en-GB" sz="2000" b="1" dirty="0" smtClean="0"/>
              <a:t> ‘Job-post’ ,‘Resume – search’ etc using user  ID and password</a:t>
            </a:r>
          </a:p>
          <a:p>
            <a:endParaRPr lang="en-IN" sz="2400" b="1" dirty="0" smtClean="0"/>
          </a:p>
          <a:p>
            <a:endParaRPr lang="en-IN" sz="2400" b="1" dirty="0" smtClean="0"/>
          </a:p>
          <a:p>
            <a:pPr>
              <a:buFont typeface="Wingdings" pitchFamily="2" charset="2"/>
              <a:buChar char="q"/>
            </a:pPr>
            <a:endParaRPr lang="en-GB" sz="2400" b="1" dirty="0" smtClean="0">
              <a:solidFill>
                <a:schemeClr val="bg1"/>
              </a:solidFill>
            </a:endParaRPr>
          </a:p>
        </p:txBody>
      </p:sp>
      <p:sp>
        <p:nvSpPr>
          <p:cNvPr id="15" name="Rounded Rectangle 22"/>
          <p:cNvSpPr>
            <a:spLocks noChangeArrowheads="1"/>
          </p:cNvSpPr>
          <p:nvPr/>
        </p:nvSpPr>
        <p:spPr bwMode="auto">
          <a:xfrm>
            <a:off x="142844" y="5929330"/>
            <a:ext cx="8858312" cy="785818"/>
          </a:xfrm>
          <a:prstGeom prst="roundRect">
            <a:avLst>
              <a:gd name="adj" fmla="val 42122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buFont typeface="Wingdings" pitchFamily="2" charset="2"/>
              <a:buChar char="q"/>
            </a:pPr>
            <a:endParaRPr lang="en-GB" sz="2000" b="1" dirty="0" smtClean="0"/>
          </a:p>
          <a:p>
            <a:pPr>
              <a:buFont typeface="Wingdings" pitchFamily="2" charset="2"/>
              <a:buChar char="q"/>
            </a:pPr>
            <a:r>
              <a:rPr lang="en-GB" sz="2000" b="1" dirty="0" smtClean="0"/>
              <a:t>   </a:t>
            </a:r>
            <a:r>
              <a:rPr lang="en-GB" sz="2400" b="1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Employers throughout the country can enrol</a:t>
            </a:r>
            <a:endParaRPr lang="en-GB" sz="2000" b="1" dirty="0" smtClean="0"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endParaRPr lang="en-GB" sz="2000" b="1" dirty="0" smtClean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val Callout 42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1"/>
            <a:ext cx="8186766" cy="1471609"/>
          </a:xfrm>
          <a:prstGeom prst="wedgeEllipseCallout">
            <a:avLst>
              <a:gd name="adj1" fmla="val 35745"/>
              <a:gd name="adj2" fmla="val 153228"/>
            </a:avLst>
          </a:prstGeom>
          <a:solidFill>
            <a:schemeClr val="tx1"/>
          </a:solidFill>
          <a:ln w="12700" algn="ctr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Employers’  Counter  </a:t>
            </a:r>
            <a:endParaRPr kumimoji="0" lang="en-US" sz="2000" b="1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  <a:cs typeface="Arial" pitchFamily="34" charset="0"/>
            </a:endParaRPr>
          </a:p>
        </p:txBody>
      </p:sp>
      <p:sp>
        <p:nvSpPr>
          <p:cNvPr id="5" name="Oval Callout 42"/>
          <p:cNvSpPr>
            <a:spLocks noChangeArrowheads="1"/>
          </p:cNvSpPr>
          <p:nvPr/>
        </p:nvSpPr>
        <p:spPr bwMode="auto">
          <a:xfrm>
            <a:off x="785786" y="1357298"/>
            <a:ext cx="7010400" cy="1428760"/>
          </a:xfrm>
          <a:prstGeom prst="wedgeEllipseCallout">
            <a:avLst>
              <a:gd name="adj1" fmla="val 43889"/>
              <a:gd name="adj2" fmla="val 209735"/>
            </a:avLst>
          </a:prstGeom>
          <a:solidFill>
            <a:srgbClr val="C00000"/>
          </a:solidFill>
          <a:ln w="12700" algn="ctr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4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Employers’  Counter </a:t>
            </a:r>
            <a:r>
              <a:rPr lang="en-US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</a:t>
            </a:r>
            <a:endParaRPr kumimoji="0" lang="en-US" sz="2800" b="1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 descr="C:\Documents and Settings\subhasis\My Documents\EMP BANK EMPLOYER SECTION\employer registration.jpg"/>
          <p:cNvPicPr/>
          <p:nvPr/>
        </p:nvPicPr>
        <p:blipFill>
          <a:blip r:embed="rId2"/>
          <a:srcRect l="33126" t="22137" r="18548" b="25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C:\Documents and Settings\subhasis\My Documents\EMP BANK EMPLOYER SECTION\9.jpg"/>
          <p:cNvPicPr/>
          <p:nvPr/>
        </p:nvPicPr>
        <p:blipFill>
          <a:blip r:embed="rId2"/>
          <a:srcRect l="31494" t="36150" r="14242" b="29168"/>
          <a:stretch>
            <a:fillRect/>
          </a:stretch>
        </p:blipFill>
        <p:spPr bwMode="auto">
          <a:xfrm>
            <a:off x="428596" y="928670"/>
            <a:ext cx="8286807" cy="5643602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357290" y="142852"/>
            <a:ext cx="6357982" cy="642942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Generation of Temporary Enrolment Number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H:\EMP BANK EMPLOYER SECTION\RESUME SEARCH.jpg"/>
          <p:cNvPicPr/>
          <p:nvPr/>
        </p:nvPicPr>
        <p:blipFill>
          <a:blip r:embed="rId2"/>
          <a:srcRect l="32105" t="37671" r="15934" b="27160"/>
          <a:stretch>
            <a:fillRect/>
          </a:stretch>
        </p:blipFill>
        <p:spPr bwMode="auto">
          <a:xfrm>
            <a:off x="0" y="1357298"/>
            <a:ext cx="9144000" cy="550070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2844" y="357166"/>
            <a:ext cx="1857388" cy="642942"/>
          </a:xfrm>
          <a:prstGeom prst="flowChartAlternateProcess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Resume Search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22"/>
          <p:cNvSpPr>
            <a:spLocks noChangeArrowheads="1"/>
          </p:cNvSpPr>
          <p:nvPr/>
        </p:nvSpPr>
        <p:spPr bwMode="auto">
          <a:xfrm>
            <a:off x="2571736" y="214290"/>
            <a:ext cx="6400800" cy="928694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GB" b="1" dirty="0" smtClean="0">
                <a:solidFill>
                  <a:schemeClr val="bg1"/>
                </a:solidFill>
              </a:rPr>
              <a:t>Before posting a job an Employer can use ‘Resume Search’ to check whether job-seekers as per the criteria are available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Chevron 43"/>
          <p:cNvSpPr>
            <a:spLocks noChangeArrowheads="1"/>
          </p:cNvSpPr>
          <p:nvPr/>
        </p:nvSpPr>
        <p:spPr bwMode="auto">
          <a:xfrm>
            <a:off x="2071670" y="571480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H:\EMP BANK EMPLOYER SECTION\submit job post.jpg"/>
          <p:cNvPicPr/>
          <p:nvPr/>
        </p:nvPicPr>
        <p:blipFill>
          <a:blip r:embed="rId3"/>
          <a:srcRect l="29736" t="24490" r="14555"/>
          <a:stretch>
            <a:fillRect/>
          </a:stretch>
        </p:blipFill>
        <p:spPr bwMode="auto">
          <a:xfrm>
            <a:off x="2285984" y="0"/>
            <a:ext cx="6858016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142844" y="285728"/>
            <a:ext cx="2071702" cy="642942"/>
          </a:xfrm>
          <a:prstGeom prst="flowChartAlternate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>
              <a:buNone/>
            </a:pPr>
            <a:r>
              <a:rPr lang="en-US" sz="2400" b="1" dirty="0" smtClean="0"/>
              <a:t>Post the Job</a:t>
            </a:r>
            <a:endParaRPr lang="en-US" sz="2400" b="1" dirty="0"/>
          </a:p>
        </p:txBody>
      </p:sp>
      <p:sp>
        <p:nvSpPr>
          <p:cNvPr id="7" name="Rounded Rectangle 22"/>
          <p:cNvSpPr>
            <a:spLocks noChangeArrowheads="1"/>
          </p:cNvSpPr>
          <p:nvPr/>
        </p:nvSpPr>
        <p:spPr bwMode="auto">
          <a:xfrm>
            <a:off x="214282" y="2285992"/>
            <a:ext cx="1928826" cy="3500462"/>
          </a:xfrm>
          <a:prstGeom prst="roundRect">
            <a:avLst>
              <a:gd name="adj" fmla="val 50000"/>
            </a:avLst>
          </a:prstGeom>
          <a:blipFill>
            <a:blip r:embed="rId4"/>
            <a:tile tx="0" ty="0" sx="100000" sy="100000" flip="none" algn="tl"/>
          </a:blipFill>
          <a:ln w="12700" algn="ctr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GB" sz="1600" b="1" dirty="0" smtClean="0"/>
              <a:t>enrolled employers can post the requirement and </a:t>
            </a:r>
            <a:r>
              <a:rPr lang="en-GB" sz="1600" b="1" u="sng" dirty="0" smtClean="0">
                <a:solidFill>
                  <a:srgbClr val="C00000"/>
                </a:solidFill>
              </a:rPr>
              <a:t>get list of job- seekers online</a:t>
            </a:r>
            <a:r>
              <a:rPr lang="en-GB" sz="1600" b="1" dirty="0" smtClean="0"/>
              <a:t> as per the criteria posted using searching and filtering tools </a:t>
            </a:r>
            <a:endParaRPr kumimoji="0" lang="en-US" sz="1600" b="1" i="0" u="none" strike="noStrike" cap="none" normalizeH="0" baseline="0" dirty="0" smtClean="0">
              <a:ln>
                <a:noFill/>
              </a:ln>
              <a:effectLst/>
              <a:latin typeface="Berlin Sans FB Demi" pitchFamily="34" charset="0"/>
              <a:cs typeface="Arial" pitchFamily="34" charset="0"/>
            </a:endParaRPr>
          </a:p>
        </p:txBody>
      </p:sp>
      <p:sp>
        <p:nvSpPr>
          <p:cNvPr id="10" name="Chevron 43"/>
          <p:cNvSpPr>
            <a:spLocks noChangeArrowheads="1"/>
          </p:cNvSpPr>
          <p:nvPr/>
        </p:nvSpPr>
        <p:spPr bwMode="auto">
          <a:xfrm rot="5400000">
            <a:off x="912630" y="1444768"/>
            <a:ext cx="459221" cy="427158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Picture 4" descr="H:\EMP BANK EMPLOYER SECTION\auto match.jpg"/>
          <p:cNvPicPr/>
          <p:nvPr/>
        </p:nvPicPr>
        <p:blipFill>
          <a:blip r:embed="rId2"/>
          <a:srcRect l="31243" t="-785" r="16060"/>
          <a:stretch>
            <a:fillRect/>
          </a:stretch>
        </p:blipFill>
        <p:spPr bwMode="auto">
          <a:xfrm>
            <a:off x="2357422" y="0"/>
            <a:ext cx="6786578" cy="6858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85720" y="857232"/>
            <a:ext cx="1928826" cy="533479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  <a:buNone/>
            </a:pPr>
            <a:r>
              <a:rPr lang="en-US" b="1" dirty="0" smtClean="0">
                <a:ln>
                  <a:solidFill>
                    <a:schemeClr val="accent1"/>
                  </a:solidFill>
                </a:ln>
                <a:latin typeface="Berlin Sans FB Demi" pitchFamily="34" charset="0"/>
                <a:cs typeface="Arial" pitchFamily="34" charset="0"/>
              </a:rPr>
              <a:t>Employers will get names in the ratio 1:30 only. </a:t>
            </a:r>
            <a:r>
              <a:rPr lang="en-US" b="1" dirty="0" smtClean="0">
                <a:ln>
                  <a:solidFill>
                    <a:schemeClr val="accent1"/>
                  </a:solidFill>
                </a:ln>
                <a:latin typeface="Berlin Sans FB Demi" pitchFamily="34" charset="0"/>
                <a:cs typeface="Arial" pitchFamily="34" charset="0"/>
              </a:rPr>
              <a:t>‘FILTERING </a:t>
            </a:r>
            <a:endParaRPr lang="en-US" b="1" dirty="0" smtClean="0">
              <a:ln>
                <a:solidFill>
                  <a:schemeClr val="accent1"/>
                </a:solidFill>
              </a:ln>
              <a:latin typeface="Berlin Sans FB Demi" pitchFamily="34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ts val="1000"/>
              </a:spcAft>
              <a:buNone/>
            </a:pPr>
            <a:r>
              <a:rPr lang="en-US" b="1" dirty="0" smtClean="0">
                <a:ln>
                  <a:solidFill>
                    <a:schemeClr val="accent1"/>
                  </a:solidFill>
                </a:ln>
                <a:latin typeface="Berlin Sans FB Demi" pitchFamily="34" charset="0"/>
                <a:cs typeface="Arial" pitchFamily="34" charset="0"/>
              </a:rPr>
              <a:t>&amp;</a:t>
            </a:r>
          </a:p>
          <a:p>
            <a:pPr lvl="0" algn="ctr" fontAlgn="base">
              <a:spcBef>
                <a:spcPct val="0"/>
              </a:spcBef>
              <a:spcAft>
                <a:spcPts val="1000"/>
              </a:spcAft>
              <a:buNone/>
            </a:pPr>
            <a:r>
              <a:rPr lang="en-US" b="1" dirty="0" smtClean="0">
                <a:ln>
                  <a:solidFill>
                    <a:schemeClr val="accent1"/>
                  </a:solidFill>
                </a:ln>
                <a:latin typeface="Berlin Sans FB Demi" pitchFamily="34" charset="0"/>
                <a:cs typeface="Arial" pitchFamily="34" charset="0"/>
              </a:rPr>
              <a:t>SORTING </a:t>
            </a:r>
            <a:r>
              <a:rPr lang="en-US" b="1" dirty="0" smtClean="0">
                <a:ln>
                  <a:solidFill>
                    <a:schemeClr val="accent1"/>
                  </a:solidFill>
                </a:ln>
                <a:latin typeface="Berlin Sans FB Demi" pitchFamily="34" charset="0"/>
                <a:cs typeface="Arial" pitchFamily="34" charset="0"/>
              </a:rPr>
              <a:t>CRITERIA’ are to be used for reaching to such ratio.  Full view list will be obtained after that only. Employment Bank will not impose any criteria in the selection process</a:t>
            </a:r>
            <a:endParaRPr lang="en-US" b="1" dirty="0" smtClean="0">
              <a:ln>
                <a:solidFill>
                  <a:schemeClr val="accent1"/>
                </a:solidFill>
              </a:ln>
              <a:latin typeface="Berlin Sans FB Demi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C:\Documents and Settings\Amit\Desktop\job_listing.JPG"/>
          <p:cNvPicPr>
            <a:picLocks noGrp="1"/>
          </p:cNvPicPr>
          <p:nvPr>
            <p:ph sz="half" idx="1"/>
          </p:nvPr>
        </p:nvPicPr>
        <p:blipFill>
          <a:blip r:embed="rId2"/>
          <a:srcRect l="29442" t="17560" r="15355"/>
          <a:stretch>
            <a:fillRect/>
          </a:stretch>
        </p:blipFill>
        <p:spPr bwMode="auto">
          <a:xfrm>
            <a:off x="714348" y="2000240"/>
            <a:ext cx="7643866" cy="450059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28596" y="500042"/>
            <a:ext cx="1471613" cy="928694"/>
          </a:xfrm>
          <a:prstGeom prst="flowChartAlternateProcess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en-US" sz="2000" b="1" dirty="0" smtClean="0"/>
              <a:t>Job Post Listing</a:t>
            </a:r>
            <a:endParaRPr lang="en-US" sz="2000" b="1" dirty="0"/>
          </a:p>
        </p:txBody>
      </p:sp>
      <p:sp>
        <p:nvSpPr>
          <p:cNvPr id="7" name="Rounded Rectangle 22"/>
          <p:cNvSpPr>
            <a:spLocks noChangeArrowheads="1"/>
          </p:cNvSpPr>
          <p:nvPr/>
        </p:nvSpPr>
        <p:spPr bwMode="auto">
          <a:xfrm>
            <a:off x="2786050" y="642918"/>
            <a:ext cx="5929354" cy="642942"/>
          </a:xfrm>
          <a:prstGeom prst="roundRect">
            <a:avLst>
              <a:gd name="adj" fmla="val 34192"/>
            </a:avLst>
          </a:prstGeom>
          <a:blipFill>
            <a:blip r:embed="rId3"/>
            <a:tile tx="0" ty="0" sx="100000" sy="100000" flip="none" algn="tl"/>
          </a:blipFill>
          <a:ln w="12700" algn="ctr">
            <a:solidFill>
              <a:srgbClr val="4F81BD"/>
            </a:solidFill>
            <a:round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000" b="1" dirty="0" smtClean="0">
                <a:solidFill>
                  <a:srgbClr val="C00000"/>
                </a:solidFill>
              </a:rPr>
              <a:t>All jobs posted by an Employer will be available here</a:t>
            </a:r>
            <a:r>
              <a:rPr lang="en-US" sz="2000" b="1" dirty="0" smtClean="0"/>
              <a:t> </a:t>
            </a:r>
            <a:endParaRPr kumimoji="0" lang="en-US" sz="2000" b="0" i="0" u="none" strike="noStrike" cap="none" normalizeH="0" baseline="0" dirty="0" smtClean="0">
              <a:ln>
                <a:noFill/>
              </a:ln>
              <a:effectLst/>
              <a:latin typeface="Berlin Sans FB Demi" pitchFamily="34" charset="0"/>
              <a:cs typeface="Arial" pitchFamily="34" charset="0"/>
            </a:endParaRPr>
          </a:p>
        </p:txBody>
      </p:sp>
      <p:sp>
        <p:nvSpPr>
          <p:cNvPr id="8" name="Chevron 43"/>
          <p:cNvSpPr>
            <a:spLocks noChangeArrowheads="1"/>
          </p:cNvSpPr>
          <p:nvPr/>
        </p:nvSpPr>
        <p:spPr bwMode="auto">
          <a:xfrm>
            <a:off x="2214546" y="857232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28596" y="500042"/>
            <a:ext cx="1471613" cy="928694"/>
          </a:xfrm>
          <a:prstGeom prst="flowChartAlternateProcess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en-US" sz="2000" b="1" dirty="0" smtClean="0"/>
              <a:t>Advertise Job</a:t>
            </a:r>
            <a:endParaRPr lang="en-US" sz="2000" b="1" dirty="0"/>
          </a:p>
        </p:txBody>
      </p:sp>
      <p:sp>
        <p:nvSpPr>
          <p:cNvPr id="7" name="Rounded Rectangle 22"/>
          <p:cNvSpPr>
            <a:spLocks noChangeArrowheads="1"/>
          </p:cNvSpPr>
          <p:nvPr/>
        </p:nvSpPr>
        <p:spPr bwMode="auto">
          <a:xfrm>
            <a:off x="2786050" y="428604"/>
            <a:ext cx="5929354" cy="1071570"/>
          </a:xfrm>
          <a:prstGeom prst="roundRect">
            <a:avLst>
              <a:gd name="adj" fmla="val 34192"/>
            </a:avLst>
          </a:prstGeom>
          <a:blipFill>
            <a:blip r:embed="rId2"/>
            <a:tile tx="0" ty="0" sx="100000" sy="100000" flip="none" algn="tl"/>
          </a:blipFill>
          <a:ln w="12700" algn="ctr">
            <a:solidFill>
              <a:srgbClr val="4F81BD"/>
            </a:solidFill>
            <a:round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GB" sz="2400" b="1" dirty="0" smtClean="0"/>
              <a:t>Employers will be able to advertise any job  </a:t>
            </a:r>
            <a:r>
              <a:rPr lang="en-GB" sz="2400" b="1" dirty="0" err="1" smtClean="0"/>
              <a:t>upto</a:t>
            </a:r>
            <a:r>
              <a:rPr lang="en-GB" sz="2400" b="1" dirty="0" smtClean="0"/>
              <a:t> the last date for receipt of  application  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Chevron 43"/>
          <p:cNvSpPr>
            <a:spLocks noChangeArrowheads="1"/>
          </p:cNvSpPr>
          <p:nvPr/>
        </p:nvSpPr>
        <p:spPr bwMode="auto">
          <a:xfrm>
            <a:off x="2214546" y="857232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 descr="H:\EMP BANK EMPLOYER SECTION\add job.jpg"/>
          <p:cNvPicPr/>
          <p:nvPr/>
        </p:nvPicPr>
        <p:blipFill>
          <a:blip r:embed="rId3"/>
          <a:srcRect l="31915" t="37982" r="16452" b="25729"/>
          <a:stretch>
            <a:fillRect/>
          </a:stretch>
        </p:blipFill>
        <p:spPr bwMode="auto">
          <a:xfrm>
            <a:off x="571472" y="1928802"/>
            <a:ext cx="7858180" cy="450059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>
            <a:spLocks noChangeArrowheads="1"/>
          </p:cNvSpPr>
          <p:nvPr/>
        </p:nvSpPr>
        <p:spPr bwMode="auto">
          <a:xfrm>
            <a:off x="2643174" y="3643314"/>
            <a:ext cx="6324600" cy="609600"/>
          </a:xfrm>
          <a:prstGeom prst="roundRect">
            <a:avLst>
              <a:gd name="adj" fmla="val 34192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rgbClr val="4F81BD"/>
            </a:solidFill>
            <a:round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kumimoji="0" lang="en-US" sz="1400" b="1" i="0" u="none" strike="noStrike" cap="none" normalizeH="0" baseline="0" dirty="0" smtClean="0">
              <a:ln>
                <a:noFill/>
              </a:ln>
              <a:effectLst/>
              <a:latin typeface="Berlin Sans FB Demi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GB" sz="16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Before posting a job an employer can use ‘resume search’ to check whether job-seekers as per criteria are available</a:t>
            </a: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400" b="1" i="0" u="none" strike="noStrike" cap="none" normalizeH="0" baseline="0" dirty="0" smtClean="0">
              <a:ln>
                <a:noFill/>
              </a:ln>
              <a:effectLst/>
              <a:latin typeface="Berlin Sans FB Demi" pitchFamily="34" charset="0"/>
              <a:cs typeface="Arial" pitchFamily="34" charset="0"/>
            </a:endParaRPr>
          </a:p>
        </p:txBody>
      </p:sp>
      <p:sp>
        <p:nvSpPr>
          <p:cNvPr id="1029" name="Chevron 43"/>
          <p:cNvSpPr>
            <a:spLocks noChangeArrowheads="1"/>
          </p:cNvSpPr>
          <p:nvPr/>
        </p:nvSpPr>
        <p:spPr bwMode="auto">
          <a:xfrm>
            <a:off x="3200400" y="2895600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3" name="Rounded Rectangle 22"/>
          <p:cNvSpPr>
            <a:spLocks noChangeArrowheads="1"/>
          </p:cNvSpPr>
          <p:nvPr/>
        </p:nvSpPr>
        <p:spPr bwMode="auto">
          <a:xfrm>
            <a:off x="2571736" y="2857496"/>
            <a:ext cx="6400800" cy="609600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12700" algn="ctr">
            <a:solidFill>
              <a:srgbClr val="4F81BD"/>
            </a:solidFill>
            <a:round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GB" b="1" dirty="0" smtClean="0">
                <a:solidFill>
                  <a:srgbClr val="C00000"/>
                </a:solidFill>
              </a:rPr>
              <a:t>Jobs suitable for an enrolled job-seeker will be displayed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erlin Sans FB Demi" pitchFamily="34" charset="0"/>
              <a:cs typeface="Arial" pitchFamily="34" charset="0"/>
            </a:endParaRPr>
          </a:p>
        </p:txBody>
      </p:sp>
      <p:sp>
        <p:nvSpPr>
          <p:cNvPr id="1034" name="Rounded Rectangle 22"/>
          <p:cNvSpPr>
            <a:spLocks noChangeArrowheads="1"/>
          </p:cNvSpPr>
          <p:nvPr/>
        </p:nvSpPr>
        <p:spPr bwMode="auto">
          <a:xfrm>
            <a:off x="2571736" y="1928802"/>
            <a:ext cx="6400800" cy="60960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rgbClr val="4F81BD"/>
            </a:solidFill>
            <a:round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n-GB" b="1" dirty="0" smtClean="0"/>
              <a:t>Enrolled job-seekers will be able to search jobs posted or advertised by qualification, by location and by sector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ounded Rectangle 22"/>
          <p:cNvSpPr>
            <a:spLocks noChangeArrowheads="1"/>
          </p:cNvSpPr>
          <p:nvPr/>
        </p:nvSpPr>
        <p:spPr bwMode="auto">
          <a:xfrm>
            <a:off x="2643174" y="4786322"/>
            <a:ext cx="6324600" cy="785818"/>
          </a:xfrm>
          <a:prstGeom prst="roundRect">
            <a:avLst>
              <a:gd name="adj" fmla="val 34192"/>
            </a:avLst>
          </a:prstGeom>
          <a:blipFill>
            <a:blip r:embed="rId2"/>
            <a:tile tx="0" ty="0" sx="100000" sy="100000" flip="none" algn="tl"/>
          </a:blipFill>
          <a:ln w="12700" algn="ctr">
            <a:solidFill>
              <a:srgbClr val="4F81BD"/>
            </a:solidFill>
            <a:round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+mj-lt"/>
                <a:cs typeface="Arial" pitchFamily="34" charset="0"/>
              </a:rPr>
              <a:t>Enrolled Institutions will be able to group upload pass out students’ data </a:t>
            </a:r>
          </a:p>
        </p:txBody>
      </p:sp>
      <p:sp>
        <p:nvSpPr>
          <p:cNvPr id="24" name="Chevron 43"/>
          <p:cNvSpPr>
            <a:spLocks noChangeArrowheads="1"/>
          </p:cNvSpPr>
          <p:nvPr/>
        </p:nvSpPr>
        <p:spPr bwMode="auto">
          <a:xfrm>
            <a:off x="2071670" y="3857628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Chevron 43"/>
          <p:cNvSpPr>
            <a:spLocks noChangeArrowheads="1"/>
          </p:cNvSpPr>
          <p:nvPr/>
        </p:nvSpPr>
        <p:spPr bwMode="auto">
          <a:xfrm>
            <a:off x="2071670" y="2143116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Chevron 43"/>
          <p:cNvSpPr>
            <a:spLocks noChangeArrowheads="1"/>
          </p:cNvSpPr>
          <p:nvPr/>
        </p:nvSpPr>
        <p:spPr bwMode="auto">
          <a:xfrm>
            <a:off x="2071670" y="4929198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lowchart: Alternate Process 30"/>
          <p:cNvSpPr/>
          <p:nvPr/>
        </p:nvSpPr>
        <p:spPr>
          <a:xfrm>
            <a:off x="142844" y="2928934"/>
            <a:ext cx="1676400" cy="381000"/>
          </a:xfrm>
          <a:prstGeom prst="flowChartAlternateProcess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Job-Match</a:t>
            </a:r>
            <a:endParaRPr lang="en-US" b="1" dirty="0"/>
          </a:p>
        </p:txBody>
      </p:sp>
      <p:sp>
        <p:nvSpPr>
          <p:cNvPr id="32" name="Chevron 43"/>
          <p:cNvSpPr>
            <a:spLocks noChangeArrowheads="1"/>
          </p:cNvSpPr>
          <p:nvPr/>
        </p:nvSpPr>
        <p:spPr bwMode="auto">
          <a:xfrm>
            <a:off x="2000232" y="3000372"/>
            <a:ext cx="381000" cy="228600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lowchart: Alternate Process 32"/>
          <p:cNvSpPr/>
          <p:nvPr/>
        </p:nvSpPr>
        <p:spPr>
          <a:xfrm>
            <a:off x="142844" y="4643446"/>
            <a:ext cx="1747838" cy="857256"/>
          </a:xfrm>
          <a:prstGeom prst="flowChartAlternateProcess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Group uploading of students’ data</a:t>
            </a:r>
            <a:endParaRPr lang="en-US" b="1" dirty="0"/>
          </a:p>
        </p:txBody>
      </p:sp>
      <p:sp>
        <p:nvSpPr>
          <p:cNvPr id="34" name="Flowchart: Alternate Process 33"/>
          <p:cNvSpPr/>
          <p:nvPr/>
        </p:nvSpPr>
        <p:spPr>
          <a:xfrm>
            <a:off x="142844" y="3643314"/>
            <a:ext cx="1676400" cy="642942"/>
          </a:xfrm>
          <a:prstGeom prst="flowChartAlternateProcess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Enrolment of Institutions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7" name="Flowchart: Alternate Process 36"/>
          <p:cNvSpPr/>
          <p:nvPr/>
        </p:nvSpPr>
        <p:spPr>
          <a:xfrm>
            <a:off x="142844" y="2071678"/>
            <a:ext cx="1676400" cy="381000"/>
          </a:xfrm>
          <a:prstGeom prst="flowChartAlternateProcess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 Job -Search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8" name="Oval Callout 42"/>
          <p:cNvSpPr>
            <a:spLocks noChangeArrowheads="1"/>
          </p:cNvSpPr>
          <p:nvPr/>
        </p:nvSpPr>
        <p:spPr bwMode="auto">
          <a:xfrm>
            <a:off x="1142976" y="285728"/>
            <a:ext cx="7010400" cy="833438"/>
          </a:xfrm>
          <a:prstGeom prst="wedgeEllipseCallout">
            <a:avLst>
              <a:gd name="adj1" fmla="val -31432"/>
              <a:gd name="adj2" fmla="val 100513"/>
            </a:avLst>
          </a:prstGeom>
          <a:solidFill>
            <a:srgbClr val="C00000"/>
          </a:solidFill>
          <a:ln w="12700" algn="ctr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Employers’  Counter  </a:t>
            </a:r>
            <a:endParaRPr kumimoji="0" lang="en-US" sz="2000" b="1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  <a:cs typeface="Arial" pitchFamily="34" charset="0"/>
            </a:endParaRPr>
          </a:p>
        </p:txBody>
      </p:sp>
      <p:sp>
        <p:nvSpPr>
          <p:cNvPr id="39" name="Oval Callout 42"/>
          <p:cNvSpPr>
            <a:spLocks noChangeArrowheads="1"/>
          </p:cNvSpPr>
          <p:nvPr/>
        </p:nvSpPr>
        <p:spPr bwMode="auto">
          <a:xfrm>
            <a:off x="857224" y="428604"/>
            <a:ext cx="7010400" cy="714380"/>
          </a:xfrm>
          <a:prstGeom prst="wedgeEllipseCallout">
            <a:avLst>
              <a:gd name="adj1" fmla="val -29044"/>
              <a:gd name="adj2" fmla="val 95877"/>
            </a:avLst>
          </a:prstGeom>
          <a:solidFill>
            <a:schemeClr val="tx1"/>
          </a:solidFill>
          <a:ln w="12700" algn="ctr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3200" b="1" dirty="0" smtClean="0">
                <a:solidFill>
                  <a:schemeClr val="bg1"/>
                </a:solidFill>
              </a:rPr>
              <a:t> Other Features</a:t>
            </a:r>
            <a:r>
              <a:rPr lang="en-US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 </a:t>
            </a:r>
            <a:endParaRPr kumimoji="0" lang="en-US" sz="2000" b="1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  <a:cs typeface="Arial" pitchFamily="34" charset="0"/>
            </a:endParaRPr>
          </a:p>
        </p:txBody>
      </p:sp>
      <p:sp>
        <p:nvSpPr>
          <p:cNvPr id="22" name="Rounded 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2643174" y="3643314"/>
            <a:ext cx="6357982" cy="928694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rgbClr val="4F81BD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Education / Training providing Institutions will be able to enroll subject to verification by the offices under the Directorate of Employment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>
          <a:xfrm>
            <a:off x="377825" y="0"/>
            <a:ext cx="7918450" cy="941389"/>
          </a:xfrm>
          <a:noFill/>
          <a:ln/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solidFill>
                  <a:srgbClr val="0000CC"/>
                </a:solidFill>
              </a:rPr>
              <a:t>      </a:t>
            </a:r>
            <a:r>
              <a:rPr lang="en-GB" sz="2800" b="1" dirty="0" smtClean="0">
                <a:solidFill>
                  <a:srgbClr val="0000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Bookman Old Style" pitchFamily="18" charset="0"/>
              </a:rPr>
              <a:t> </a:t>
            </a:r>
            <a:endParaRPr lang="en-US" sz="2800" b="1" dirty="0">
              <a:solidFill>
                <a:srgbClr val="3333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615429" name="Picture 5" descr="BD15156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7" y="790416"/>
            <a:ext cx="8391555" cy="139859"/>
          </a:xfrm>
          <a:prstGeom prst="rect">
            <a:avLst/>
          </a:prstGeom>
          <a:noFill/>
        </p:spPr>
      </p:pic>
      <p:pic>
        <p:nvPicPr>
          <p:cNvPr id="7" name="Picture 3" descr="56"/>
          <p:cNvPicPr>
            <a:picLocks noChangeAspect="1" noChangeArrowheads="1"/>
          </p:cNvPicPr>
          <p:nvPr/>
        </p:nvPicPr>
        <p:blipFill>
          <a:blip r:embed="rId4"/>
          <a:srcRect l="75433" t="80605"/>
          <a:stretch>
            <a:fillRect/>
          </a:stretch>
        </p:blipFill>
        <p:spPr bwMode="auto">
          <a:xfrm>
            <a:off x="3000364" y="142852"/>
            <a:ext cx="3000396" cy="13573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8" name="Rounded Rectangle 22"/>
          <p:cNvSpPr>
            <a:spLocks noChangeArrowheads="1"/>
          </p:cNvSpPr>
          <p:nvPr/>
        </p:nvSpPr>
        <p:spPr bwMode="auto">
          <a:xfrm>
            <a:off x="928662" y="2500306"/>
            <a:ext cx="7358114" cy="2071702"/>
          </a:xfrm>
          <a:prstGeom prst="roundRect">
            <a:avLst>
              <a:gd name="adj" fmla="val 34192"/>
            </a:avLst>
          </a:prstGeom>
          <a:blipFill>
            <a:blip r:embed="rId5"/>
            <a:tile tx="0" ty="0" sx="100000" sy="100000" flip="none" algn="tl"/>
          </a:blipFill>
          <a:ln w="12700" algn="ctr">
            <a:solidFill>
              <a:schemeClr val="tx1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Individuals having skill / expertise in various fields like Masonry, Plumbing, Electrical Works, Domestic Work, Nursing, Private </a:t>
            </a:r>
            <a:r>
              <a:rPr lang="en-US" sz="2000" b="1" dirty="0" err="1" smtClean="0"/>
              <a:t>Tution</a:t>
            </a:r>
            <a:r>
              <a:rPr lang="en-US" sz="2000" b="1" dirty="0" smtClean="0"/>
              <a:t>, Interior Decoration, Event Management etc. or Consultants like IT / Legal/ Engineering/ Investment etc. can post their services</a:t>
            </a:r>
          </a:p>
        </p:txBody>
      </p:sp>
      <p:sp>
        <p:nvSpPr>
          <p:cNvPr id="9" name="Rounded Rectangle 22"/>
          <p:cNvSpPr>
            <a:spLocks noChangeArrowheads="1"/>
          </p:cNvSpPr>
          <p:nvPr/>
        </p:nvSpPr>
        <p:spPr bwMode="auto">
          <a:xfrm>
            <a:off x="928662" y="5000636"/>
            <a:ext cx="7358114" cy="1428760"/>
          </a:xfrm>
          <a:prstGeom prst="roundRect">
            <a:avLst>
              <a:gd name="adj" fmla="val 42122"/>
            </a:avLst>
          </a:prstGeom>
          <a:solidFill>
            <a:schemeClr val="accent5">
              <a:lumMod val="60000"/>
              <a:lumOff val="40000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Individuals in search of those services can get list of enrolled    service-providers on submission of demand</a:t>
            </a:r>
            <a:endParaRPr lang="en-US" sz="2000" dirty="0"/>
          </a:p>
        </p:txBody>
      </p:sp>
      <p:sp>
        <p:nvSpPr>
          <p:cNvPr id="10" name="Chevron 43"/>
          <p:cNvSpPr>
            <a:spLocks noChangeArrowheads="1"/>
          </p:cNvSpPr>
          <p:nvPr/>
        </p:nvSpPr>
        <p:spPr bwMode="auto">
          <a:xfrm rot="5400000">
            <a:off x="4337826" y="1731688"/>
            <a:ext cx="459221" cy="427158"/>
          </a:xfrm>
          <a:prstGeom prst="chevron">
            <a:avLst>
              <a:gd name="adj" fmla="val 50000"/>
            </a:avLst>
          </a:prstGeom>
          <a:solidFill>
            <a:schemeClr val="tx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0D0D0D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>
          <a:xfrm>
            <a:off x="377824" y="339725"/>
            <a:ext cx="8337579" cy="601663"/>
          </a:xfrm>
          <a:noFill/>
          <a:ln/>
        </p:spPr>
        <p:txBody>
          <a:bodyPr>
            <a:normAutofit fontScale="90000"/>
          </a:bodyPr>
          <a:lstStyle/>
          <a:p>
            <a:pPr algn="l"/>
            <a:r>
              <a:rPr lang="en-US" sz="2800" b="1" dirty="0" smtClean="0">
                <a:solidFill>
                  <a:srgbClr val="0000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Bookman Old Style" pitchFamily="18" charset="0"/>
              </a:rPr>
              <a:t>      </a:t>
            </a:r>
            <a:r>
              <a:rPr lang="en-US" sz="3100" dirty="0" smtClean="0">
                <a:solidFill>
                  <a:srgbClr val="C0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Bookman Old Style" pitchFamily="18" charset="0"/>
              </a:rPr>
              <a:t>WEB ADDRESS OF EMPLOYMENT BANK </a:t>
            </a:r>
            <a:br>
              <a:rPr lang="en-US" sz="3100" dirty="0" smtClean="0">
                <a:solidFill>
                  <a:srgbClr val="C0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Bookman Old Style" pitchFamily="18" charset="0"/>
              </a:rPr>
            </a:br>
            <a:endParaRPr lang="en-US" sz="280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15427" name="Text Box 3" descr="Small confetti"/>
          <p:cNvSpPr txBox="1">
            <a:spLocks noChangeArrowheads="1"/>
          </p:cNvSpPr>
          <p:nvPr/>
        </p:nvSpPr>
        <p:spPr bwMode="auto">
          <a:xfrm>
            <a:off x="1142976" y="1643050"/>
            <a:ext cx="7286676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3200" b="1" dirty="0" smtClean="0">
              <a:solidFill>
                <a:srgbClr val="C000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Bookman Old Style" pitchFamily="18" charset="0"/>
            </a:endParaRPr>
          </a:p>
          <a:p>
            <a:pPr algn="ctr"/>
            <a:endParaRPr lang="en-GB" sz="3200" b="1" dirty="0" smtClean="0">
              <a:solidFill>
                <a:srgbClr val="C00000"/>
              </a:solidFill>
              <a:hlinkClick r:id="rId3"/>
            </a:endParaRPr>
          </a:p>
          <a:p>
            <a:pPr algn="ctr"/>
            <a:endParaRPr lang="en-GB" sz="3200" b="1" dirty="0" smtClean="0">
              <a:solidFill>
                <a:srgbClr val="C00000"/>
              </a:solidFill>
              <a:hlinkClick r:id="rId3"/>
            </a:endParaRPr>
          </a:p>
          <a:p>
            <a:pPr algn="ctr"/>
            <a:endParaRPr lang="en-GB" sz="2000" b="1" dirty="0" smtClean="0">
              <a:solidFill>
                <a:srgbClr val="C00000"/>
              </a:solidFill>
              <a:hlinkClick r:id="rId3"/>
            </a:endParaRPr>
          </a:p>
          <a:p>
            <a:pPr algn="ctr"/>
            <a:r>
              <a:rPr lang="en-GB" sz="3600" b="1" dirty="0" err="1" smtClean="0">
                <a:solidFill>
                  <a:srgbClr val="C00000"/>
                </a:solidFill>
                <a:hlinkClick r:id="rId3"/>
              </a:rPr>
              <a:t>www.employmentbankwb.gov.in</a:t>
            </a:r>
            <a:endParaRPr lang="en-GB" sz="3600" b="1" dirty="0" smtClean="0">
              <a:solidFill>
                <a:srgbClr val="C00000"/>
              </a:solidFill>
            </a:endParaRPr>
          </a:p>
          <a:p>
            <a:endParaRPr lang="en-GB" sz="3200" b="1" dirty="0" smtClean="0">
              <a:solidFill>
                <a:srgbClr val="C00000"/>
              </a:solidFill>
            </a:endParaRPr>
          </a:p>
        </p:txBody>
      </p:sp>
      <p:pic>
        <p:nvPicPr>
          <p:cNvPr id="615429" name="Picture 5" descr="BD15156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922474"/>
            <a:ext cx="8248678" cy="149072"/>
          </a:xfrm>
          <a:prstGeom prst="rect">
            <a:avLst/>
          </a:prstGeom>
          <a:noFill/>
        </p:spPr>
      </p:pic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1142984"/>
            <a:ext cx="1473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1142984"/>
            <a:ext cx="13112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4572008"/>
            <a:ext cx="142876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86600" y="4429132"/>
            <a:ext cx="141449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57356" y="2714621"/>
            <a:ext cx="578647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THANK YOU</a:t>
            </a:r>
            <a:endParaRPr lang="en-US" sz="8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1584</TotalTime>
  <Words>664</Words>
  <Application>Microsoft Office PowerPoint</Application>
  <PresentationFormat>On-screen Show (4:3)</PresentationFormat>
  <Paragraphs>129</Paragraphs>
  <Slides>19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   </vt:lpstr>
      <vt:lpstr>   </vt:lpstr>
      <vt:lpstr>Slide 4</vt:lpstr>
      <vt:lpstr>All services to all stakeholders are provided free of cost</vt:lpstr>
      <vt:lpstr>       </vt:lpstr>
      <vt:lpstr>       </vt:lpstr>
      <vt:lpstr>Slide 8</vt:lpstr>
      <vt:lpstr>Slide 9</vt:lpstr>
      <vt:lpstr>Generation of Temporary Enrolment Number</vt:lpstr>
      <vt:lpstr>Resume Search</vt:lpstr>
      <vt:lpstr>Slide 12</vt:lpstr>
      <vt:lpstr>Slide 13</vt:lpstr>
      <vt:lpstr>Job Post Listing</vt:lpstr>
      <vt:lpstr>Advertise Job</vt:lpstr>
      <vt:lpstr>Education / Training providing Institutions will be able to enroll subject to verification by the offices under the Directorate of Employment</vt:lpstr>
      <vt:lpstr>       </vt:lpstr>
      <vt:lpstr>      WEB ADDRESS OF EMPLOYMENT BANK  </vt:lpstr>
      <vt:lpstr>Slide 19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Dir Emp</dc:creator>
  <cp:lastModifiedBy>SKILLDEV</cp:lastModifiedBy>
  <cp:revision>197</cp:revision>
  <dcterms:created xsi:type="dcterms:W3CDTF">2012-07-20T09:46:14Z</dcterms:created>
  <dcterms:modified xsi:type="dcterms:W3CDTF">2013-06-06T08:07:17Z</dcterms:modified>
</cp:coreProperties>
</file>